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8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notesSlides/_rels/notesSlide27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0.png" ContentType="image/png"/>
  <Override PartName="/ppt/media/image25.png" ContentType="image/png"/>
  <Override PartName="/ppt/media/image90.png" ContentType="image/png"/>
  <Override PartName="/ppt/media/image30.png" ContentType="image/png"/>
  <Override PartName="/ppt/media/image15.png" ContentType="image/png"/>
  <Override PartName="/ppt/media/image8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118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71.png" ContentType="image/png"/>
  <Override PartName="/ppt/media/image115.png" ContentType="image/png"/>
  <Override PartName="/ppt/media/image72.png" ContentType="image/png"/>
  <Override PartName="/ppt/media/image116.png" ContentType="image/png"/>
  <Override PartName="/ppt/media/image73.png" ContentType="image/png"/>
  <Override PartName="/ppt/media/image74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98.png" ContentType="image/png"/>
  <Override PartName="/ppt/media/image105.png" ContentType="image/png"/>
  <Override PartName="/ppt/media/image61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96.png" ContentType="image/png"/>
  <Override PartName="/ppt/media/image103.png" ContentType="image/png"/>
  <Override PartName="/ppt/media/image95.png" ContentType="image/png"/>
  <Override PartName="/ppt/media/image102.png" ContentType="image/png"/>
  <Override PartName="/ppt/media/image114.png" ContentType="image/png"/>
  <Override PartName="/ppt/media/image70.png" ContentType="image/png"/>
  <Override PartName="/ppt/media/image113.png" ContentType="image/png"/>
  <Override PartName="/ppt/media/image79.png" ContentType="image/png"/>
  <Override PartName="/ppt/media/image101.png" ContentType="image/png"/>
  <Override PartName="/ppt/media/image112.png" ContentType="image/png"/>
  <Override PartName="/ppt/media/image89.png" ContentType="image/png"/>
  <Override PartName="/ppt/media/image111.png" ContentType="image/png"/>
  <Override PartName="/ppt/media/image88.png" ContentType="image/png"/>
  <Override PartName="/ppt/media/image110.png" ContentType="image/png"/>
  <Override PartName="/ppt/media/image24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27.png" ContentType="image/png"/>
  <Override PartName="/ppt/media/image92.png" ContentType="image/png"/>
  <Override PartName="/ppt/media/image26.png" ContentType="image/png"/>
  <Override PartName="/ppt/media/image91.png" ContentType="image/png"/>
  <Override PartName="/ppt/media/image23.png" ContentType="image/png"/>
  <Override PartName="/ppt/media/image119.png" ContentType="image/png"/>
  <Override PartName="/ppt/media/image22.png" ContentType="image/png"/>
  <Override PartName="/ppt/media/image58.png" ContentType="image/png"/>
  <Override PartName="/ppt/media/image117.png" ContentType="image/png"/>
  <Override PartName="/ppt/media/image20.png" ContentType="image/png"/>
  <Override PartName="/ppt/media/image57.png" ContentType="image/png"/>
  <Override PartName="/ppt/media/image75.png" ContentType="image/png"/>
  <Override PartName="/ppt/media/image59.emf" ContentType="image/x-emf"/>
  <Override PartName="/ppt/media/image16.png" ContentType="image/png"/>
  <Override PartName="/ppt/media/image81.png" ContentType="image/png"/>
  <Override PartName="/ppt/media/image14.png" ContentType="image/png"/>
  <Override PartName="/ppt/media/image28.png" ContentType="image/png"/>
  <Override PartName="/ppt/media/image93.png" ContentType="image/png"/>
  <Override PartName="/ppt/slideLayouts/_rels/slideLayout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<Relationship Id="rId76" Type="http://schemas.openxmlformats.org/officeDocument/2006/relationships/slide" Target="slides/slide61.xml"/><Relationship Id="rId7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move the slide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2000" spc="-1" strike="noStrike">
                <a:latin typeface="Arial"/>
              </a:rPr>
              <a:t>Click to edit the notes format</a:t>
            </a:r>
            <a:endParaRPr b="0" lang="en-IE" sz="20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1400" spc="-1" strike="noStrike">
                <a:latin typeface="Times New Roman"/>
              </a:rPr>
              <a:t>&lt;header&gt;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507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1EE5E1C-1BBE-4587-AB5D-7DF79DFBF2C6}" type="slidenum">
              <a:rPr b="0" lang="en-IE" sz="1400" spc="-1" strike="noStrike">
                <a:latin typeface="Times New Roman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85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8D49ED-3EEF-42E0-971D-8A94AB36734C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DEDB9C-7769-4378-8D36-11087124537C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57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58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E4FDE1-1B21-4D87-85D5-9DCECC091D62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60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61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BC15AC-887F-4B5B-8F01-708E97EC8426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64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sldNum" idx="14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C748F8-2AEC-4560-8CA5-EF883C412D0C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67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E128F9-683D-4222-B5B9-1D4EA9D66592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84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2A2E31-F788-4286-911A-E18E63589DA4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85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88341D2-E80B-482B-AFDE-0FD9658CDD98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Well, Aging is the cause of Sarcopenia, but this involves plenty of different processes that make it complicated to approach by isolating one pathway or one gene.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And using small molecules work as a preventive method, they don’t regenerate the muscle. </a:t>
            </a:r>
            <a:br>
              <a:rPr sz="2000"/>
            </a:b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, microRNA allows a cleaner approach, because we can know the target and escalate to  more parts of the body.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870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5678C0-B57E-4288-B2DB-1D13A1FD194B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Edited from https://www.cell.com/fulltext/S0092-8674(03)00801-8 </a:t>
            </a:r>
            <a:endParaRPr b="0" lang="en-IE" sz="2000" spc="-1" strike="noStrike">
              <a:latin typeface="Arial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8FCDF2-E12E-41FA-BCF8-F0C8968FC198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E44DD8-34C2-4900-9050-92D7544E61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1F4E07-2902-49AC-AF00-67B1768736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2F31F2-FAE0-4A80-9D5E-C4BF328579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257C9F-763D-486C-AE40-ED00E0030D7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9E9E93-DF91-48A8-B3D9-F0E47ADC0B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52CE0A-AB27-4100-A792-BE6AA86C50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724CBE-40D8-47DB-AAF7-1120D0EAD4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193CF9-B190-4E69-B198-64403764BA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73AD97-592E-4BD1-8365-61C4714042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3D5E04-CC4B-4DA0-ABCD-479EAE8AFA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B417AF-C79A-4BD0-B23E-F218EDFFE52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8FCFEA-E187-4442-B3AB-F2F75F2AC97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0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0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</a:t>
            </a:r>
            <a:r>
              <a:rPr b="0" lang="en-IE" sz="3200" spc="-1" strike="noStrike">
                <a:latin typeface="Arial"/>
              </a:rPr>
              <a:t>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</a:t>
            </a:r>
            <a:r>
              <a:rPr b="0" lang="en-IE" sz="2800" spc="-1" strike="noStrike">
                <a:latin typeface="Arial"/>
              </a:rPr>
              <a:t>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</a:t>
            </a:r>
            <a:r>
              <a:rPr b="0" lang="en-IE" sz="2000" spc="-1" strike="noStrike">
                <a:latin typeface="Arial"/>
              </a:rPr>
              <a:t>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</a:t>
            </a:r>
            <a:r>
              <a:rPr b="0" lang="en-IE" sz="2000" spc="-1" strike="noStrike">
                <a:latin typeface="Arial"/>
              </a:rPr>
              <a:t>h </a:t>
            </a:r>
            <a:r>
              <a:rPr b="0" lang="en-IE" sz="2000" spc="-1" strike="noStrike">
                <a:latin typeface="Arial"/>
              </a:rPr>
              <a:t>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</a:t>
            </a:r>
            <a:r>
              <a:rPr b="0" lang="en-IE" sz="4400" spc="-1" strike="noStrike">
                <a:latin typeface="Arial"/>
              </a:rPr>
              <a:t>edit the </a:t>
            </a:r>
            <a:r>
              <a:rPr b="0" lang="en-IE" sz="4400" spc="-1" strike="noStrike">
                <a:latin typeface="Arial"/>
              </a:rPr>
              <a:t>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F9A67D-BEEF-4330-AA80-B5337DBC86EF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l</a:t>
            </a:r>
            <a:r>
              <a:rPr b="0" lang="en-IE" sz="4400" spc="-1" strike="noStrike">
                <a:latin typeface="Arial"/>
              </a:rPr>
              <a:t>i</a:t>
            </a: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k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d</a:t>
            </a:r>
            <a:r>
              <a:rPr b="0" lang="en-IE" sz="4400" spc="-1" strike="noStrike">
                <a:latin typeface="Arial"/>
              </a:rPr>
              <a:t>i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h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i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l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x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f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r</a:t>
            </a:r>
            <a:r>
              <a:rPr b="0" lang="en-IE" sz="4400" spc="-1" strike="noStrike">
                <a:latin typeface="Arial"/>
              </a:rPr>
              <a:t>m</a:t>
            </a:r>
            <a:r>
              <a:rPr b="0" lang="en-IE" sz="4400" spc="-1" strike="noStrike">
                <a:latin typeface="Arial"/>
              </a:rPr>
              <a:t>a</a:t>
            </a:r>
            <a:r>
              <a:rPr b="0" lang="en-IE" sz="4400" spc="-1" strike="noStrike">
                <a:latin typeface="Arial"/>
              </a:rPr>
              <a:t>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li</a:t>
            </a: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k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o 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d</a:t>
            </a:r>
            <a:r>
              <a:rPr b="0" lang="en-IE" sz="4400" spc="-1" strike="noStrike">
                <a:latin typeface="Arial"/>
              </a:rPr>
              <a:t>it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h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ti</a:t>
            </a:r>
            <a:r>
              <a:rPr b="0" lang="en-IE" sz="4400" spc="-1" strike="noStrike">
                <a:latin typeface="Arial"/>
              </a:rPr>
              <a:t>tl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x</a:t>
            </a:r>
            <a:r>
              <a:rPr b="0" lang="en-IE" sz="4400" spc="-1" strike="noStrike">
                <a:latin typeface="Arial"/>
              </a:rPr>
              <a:t>t </a:t>
            </a:r>
            <a:r>
              <a:rPr b="0" lang="en-IE" sz="4400" spc="-1" strike="noStrike">
                <a:latin typeface="Arial"/>
              </a:rPr>
              <a:t>f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r</a:t>
            </a:r>
            <a:r>
              <a:rPr b="0" lang="en-IE" sz="4400" spc="-1" strike="noStrike">
                <a:latin typeface="Arial"/>
              </a:rPr>
              <a:t>m</a:t>
            </a:r>
            <a:r>
              <a:rPr b="0" lang="en-IE" sz="4400" spc="-1" strike="noStrike">
                <a:latin typeface="Arial"/>
              </a:rPr>
              <a:t>a</a:t>
            </a:r>
            <a:r>
              <a:rPr b="0" lang="en-IE" sz="4400" spc="-1" strike="noStrike">
                <a:latin typeface="Arial"/>
              </a:rPr>
              <a:t>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</a:t>
            </a:r>
            <a:r>
              <a:rPr b="0" lang="en-IE" sz="4400" spc="-1" strike="noStrike">
                <a:latin typeface="Arial"/>
              </a:rPr>
              <a:t>edit the </a:t>
            </a:r>
            <a:r>
              <a:rPr b="0" lang="en-IE" sz="4400" spc="-1" strike="noStrike">
                <a:latin typeface="Arial"/>
              </a:rPr>
              <a:t>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</a:t>
            </a:r>
            <a:r>
              <a:rPr b="0" lang="en-IE" sz="4400" spc="-1" strike="noStrike">
                <a:latin typeface="Arial"/>
              </a:rPr>
              <a:t>edit the </a:t>
            </a:r>
            <a:r>
              <a:rPr b="0" lang="en-IE" sz="4400" spc="-1" strike="noStrike">
                <a:latin typeface="Arial"/>
              </a:rPr>
              <a:t>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E" sz="1800" spc="-1" strike="noStrike">
                <a:latin typeface="Arial"/>
              </a:rPr>
              <a:t>Click to </a:t>
            </a:r>
            <a:r>
              <a:rPr b="0" lang="en-IE" sz="1800" spc="-1" strike="noStrike">
                <a:latin typeface="Arial"/>
              </a:rPr>
              <a:t>edit the </a:t>
            </a:r>
            <a:r>
              <a:rPr b="0" lang="en-IE" sz="1800" spc="-1" strike="noStrike">
                <a:latin typeface="Arial"/>
              </a:rPr>
              <a:t>title text </a:t>
            </a:r>
            <a:r>
              <a:rPr b="0" lang="en-IE" sz="1800" spc="-1" strike="noStrike">
                <a:latin typeface="Arial"/>
              </a:rPr>
              <a:t>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E" sz="1800" spc="-1" strike="noStrike">
                <a:latin typeface="Arial"/>
              </a:rPr>
              <a:t>Click to edit </a:t>
            </a:r>
            <a:r>
              <a:rPr b="0" lang="en-IE" sz="1800" spc="-1" strike="noStrike">
                <a:latin typeface="Arial"/>
              </a:rPr>
              <a:t>the title text </a:t>
            </a:r>
            <a:r>
              <a:rPr b="0" lang="en-IE" sz="1800" spc="-1" strike="noStrike">
                <a:latin typeface="Arial"/>
              </a:rPr>
              <a:t>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" Target="slide1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8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" Target="slide18.xml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8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" Target="slide2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8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8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88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88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88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emf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6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6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6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6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6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6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6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slideLayout" Target="../slideLayouts/slideLayout6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6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6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slideLayout" Target="../slideLayouts/slideLayout6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slideLayout" Target="../slideLayouts/slideLayout6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slideLayout" Target="../slideLayouts/slideLayout6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6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slideLayout" Target="../slideLayouts/slideLayout6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6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12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45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133.xml"/><Relationship Id="rId3" Type="http://schemas.openxmlformats.org/officeDocument/2006/relationships/notesSlide" Target="../notesSlides/notesSlide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2"/>
          <p:cNvSpPr/>
          <p:nvPr/>
        </p:nvSpPr>
        <p:spPr>
          <a:xfrm>
            <a:off x="60912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Key points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35" name="Picture 485" descr=""/>
          <p:cNvPicPr/>
          <p:nvPr/>
        </p:nvPicPr>
        <p:blipFill>
          <a:blip r:embed="rId1"/>
          <a:stretch/>
        </p:blipFill>
        <p:spPr>
          <a:xfrm>
            <a:off x="1440000" y="1418040"/>
            <a:ext cx="9359280" cy="5070240"/>
          </a:xfrm>
          <a:prstGeom prst="rect">
            <a:avLst/>
          </a:prstGeom>
          <a:ln w="0">
            <a:noFill/>
          </a:ln>
        </p:spPr>
      </p:pic>
      <p:sp>
        <p:nvSpPr>
          <p:cNvPr id="536" name=""/>
          <p:cNvSpPr/>
          <p:nvPr/>
        </p:nvSpPr>
        <p:spPr>
          <a:xfrm>
            <a:off x="1476000" y="1224000"/>
            <a:ext cx="2340000" cy="5408280"/>
          </a:xfrm>
          <a:prstGeom prst="rect">
            <a:avLst/>
          </a:prstGeom>
          <a:noFill/>
          <a:ln w="57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37" name="" descr=""/>
          <p:cNvPicPr/>
          <p:nvPr/>
        </p:nvPicPr>
        <p:blipFill>
          <a:blip r:embed="rId2"/>
          <a:stretch/>
        </p:blipFill>
        <p:spPr>
          <a:xfrm>
            <a:off x="8820000" y="180000"/>
            <a:ext cx="1370160" cy="1370160"/>
          </a:xfrm>
          <a:prstGeom prst="rect">
            <a:avLst/>
          </a:prstGeom>
          <a:ln w="0">
            <a:noFill/>
          </a:ln>
        </p:spPr>
      </p:pic>
      <p:pic>
        <p:nvPicPr>
          <p:cNvPr id="538" name="" descr=""/>
          <p:cNvPicPr/>
          <p:nvPr/>
        </p:nvPicPr>
        <p:blipFill>
          <a:blip r:embed="rId3"/>
          <a:stretch/>
        </p:blipFill>
        <p:spPr>
          <a:xfrm>
            <a:off x="10440000" y="180000"/>
            <a:ext cx="1504800" cy="1504800"/>
          </a:xfrm>
          <a:prstGeom prst="rect">
            <a:avLst/>
          </a:prstGeom>
          <a:ln w="0">
            <a:noFill/>
          </a:ln>
        </p:spPr>
      </p:pic>
      <p:pic>
        <p:nvPicPr>
          <p:cNvPr id="539" name="" descr=""/>
          <p:cNvPicPr/>
          <p:nvPr/>
        </p:nvPicPr>
        <p:blipFill>
          <a:blip r:embed="rId4"/>
          <a:stretch/>
        </p:blipFill>
        <p:spPr>
          <a:xfrm>
            <a:off x="10620000" y="2160000"/>
            <a:ext cx="1530360" cy="153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0" name="Table 486"/>
          <p:cNvGraphicFramePr/>
          <p:nvPr/>
        </p:nvGraphicFramePr>
        <p:xfrm>
          <a:off x="2618640" y="1672560"/>
          <a:ext cx="7165800" cy="4146480"/>
        </p:xfrm>
        <a:graphic>
          <a:graphicData uri="http://schemas.openxmlformats.org/drawingml/2006/table">
            <a:tbl>
              <a:tblPr/>
              <a:tblGrid>
                <a:gridCol w="2388960"/>
                <a:gridCol w="2388960"/>
                <a:gridCol w="2388240"/>
              </a:tblGrid>
              <a:tr h="6908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Target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Type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N. Experiments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90840"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RNASeq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rotWithShape="0">
                      <a:gsLst>
                        <a:gs pos="0">
                          <a:srgbClr val="283593"/>
                        </a:gs>
                        <a:gs pos="100000">
                          <a:srgbClr val="b39ddb"/>
                        </a:gs>
                      </a:gsLst>
                      <a:lin ang="3600000"/>
                    </a:gra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0840"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rotWithShape="0">
                      <a:gsLst>
                        <a:gs pos="0">
                          <a:srgbClr val="283593"/>
                        </a:gs>
                        <a:gs pos="100000">
                          <a:srgbClr val="b39ddb"/>
                        </a:gs>
                      </a:gsLst>
                      <a:lin ang="3600000"/>
                    </a:gra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miRSeq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26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Proteomics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-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My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Experim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ents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1600" cy="211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Update # 3</a:t>
            </a:r>
            <a:br>
              <a:rPr sz="4400"/>
            </a:br>
            <a:br>
              <a:rPr sz="4400"/>
            </a:b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3" name="Table 488"/>
          <p:cNvGraphicFramePr/>
          <p:nvPr/>
        </p:nvGraphicFramePr>
        <p:xfrm>
          <a:off x="2391120" y="785520"/>
          <a:ext cx="9143280" cy="5540760"/>
        </p:xfrm>
        <a:graphic>
          <a:graphicData uri="http://schemas.openxmlformats.org/drawingml/2006/table">
            <a:tbl>
              <a:tblPr/>
              <a:tblGrid>
                <a:gridCol w="2285640"/>
                <a:gridCol w="2285640"/>
                <a:gridCol w="2285640"/>
                <a:gridCol w="2286720"/>
              </a:tblGrid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Experiment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Evaluation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Regulation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Genes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544" name=""/>
          <p:cNvSpPr/>
          <p:nvPr/>
        </p:nvSpPr>
        <p:spPr>
          <a:xfrm>
            <a:off x="0" y="-16560"/>
            <a:ext cx="216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180000" y="720"/>
            <a:ext cx="1602720" cy="160272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Pathway Analysis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49" name="Picture 489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720000" y="1260000"/>
            <a:ext cx="11339280" cy="546372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GSE152558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51" name="Rectangle 1"/>
          <p:cNvSpPr/>
          <p:nvPr/>
        </p:nvSpPr>
        <p:spPr>
          <a:xfrm>
            <a:off x="900000" y="2601000"/>
            <a:ext cx="628128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2" name="" descr=""/>
          <p:cNvPicPr/>
          <p:nvPr/>
        </p:nvPicPr>
        <p:blipFill>
          <a:blip r:embed="rId3"/>
          <a:stretch/>
        </p:blipFill>
        <p:spPr>
          <a:xfrm>
            <a:off x="60120" y="-158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"/>
          <p:cNvSpPr/>
          <p:nvPr/>
        </p:nvSpPr>
        <p:spPr>
          <a:xfrm>
            <a:off x="0" y="-13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60120" y="-324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GSE152558 Dotplot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56" name="Picture 492" descr="">
            <a:hlinkClick r:id="rId2" action="ppaction://hlinksldjump"/>
          </p:cNvPr>
          <p:cNvPicPr/>
          <p:nvPr/>
        </p:nvPicPr>
        <p:blipFill>
          <a:blip r:embed="rId3"/>
          <a:stretch/>
        </p:blipFill>
        <p:spPr>
          <a:xfrm>
            <a:off x="720000" y="1440000"/>
            <a:ext cx="11519280" cy="5281200"/>
          </a:xfrm>
          <a:prstGeom prst="rect">
            <a:avLst/>
          </a:prstGeom>
          <a:ln w="0">
            <a:noFill/>
          </a:ln>
        </p:spPr>
      </p:pic>
      <p:sp>
        <p:nvSpPr>
          <p:cNvPr id="557" name="Rectangle 1"/>
          <p:cNvSpPr/>
          <p:nvPr/>
        </p:nvSpPr>
        <p:spPr>
          <a:xfrm>
            <a:off x="1080000" y="2716560"/>
            <a:ext cx="613656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"/>
          <p:cNvSpPr/>
          <p:nvPr/>
        </p:nvSpPr>
        <p:spPr>
          <a:xfrm>
            <a:off x="0" y="-49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60120" y="-324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60" name="Picture 493" descr=""/>
          <p:cNvPicPr/>
          <p:nvPr/>
        </p:nvPicPr>
        <p:blipFill>
          <a:blip r:embed="rId2"/>
          <a:stretch/>
        </p:blipFill>
        <p:spPr>
          <a:xfrm>
            <a:off x="609120" y="1306080"/>
            <a:ext cx="10971720" cy="4254120"/>
          </a:xfrm>
          <a:prstGeom prst="rect">
            <a:avLst/>
          </a:prstGeom>
          <a:ln w="0">
            <a:noFill/>
          </a:ln>
        </p:spPr>
      </p:pic>
      <p:sp>
        <p:nvSpPr>
          <p:cNvPr id="561" name="TextBox 496"/>
          <p:cNvSpPr/>
          <p:nvPr/>
        </p:nvSpPr>
        <p:spPr>
          <a:xfrm>
            <a:off x="60984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62" name="Rectangle 1"/>
          <p:cNvSpPr/>
          <p:nvPr/>
        </p:nvSpPr>
        <p:spPr>
          <a:xfrm>
            <a:off x="692280" y="1615680"/>
            <a:ext cx="685296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Rectangle 2"/>
          <p:cNvSpPr/>
          <p:nvPr/>
        </p:nvSpPr>
        <p:spPr>
          <a:xfrm>
            <a:off x="2725560" y="2648520"/>
            <a:ext cx="4819680" cy="103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6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"/>
          <p:cNvSpPr/>
          <p:nvPr/>
        </p:nvSpPr>
        <p:spPr>
          <a:xfrm>
            <a:off x="0" y="-13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60120" y="36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66" name="Picture 497" descr=""/>
          <p:cNvPicPr/>
          <p:nvPr/>
        </p:nvPicPr>
        <p:blipFill>
          <a:blip r:embed="rId2"/>
          <a:stretch/>
        </p:blipFill>
        <p:spPr>
          <a:xfrm>
            <a:off x="609120" y="1405800"/>
            <a:ext cx="10971720" cy="3935880"/>
          </a:xfrm>
          <a:prstGeom prst="rect">
            <a:avLst/>
          </a:prstGeom>
          <a:ln w="0">
            <a:noFill/>
          </a:ln>
        </p:spPr>
      </p:pic>
      <p:sp>
        <p:nvSpPr>
          <p:cNvPr id="567" name="TextBox 499"/>
          <p:cNvSpPr/>
          <p:nvPr/>
        </p:nvSpPr>
        <p:spPr>
          <a:xfrm>
            <a:off x="61020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68" name="Rectangle 1"/>
          <p:cNvSpPr/>
          <p:nvPr/>
        </p:nvSpPr>
        <p:spPr>
          <a:xfrm>
            <a:off x="2281680" y="1704600"/>
            <a:ext cx="509508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"/>
          <p:cNvSpPr/>
          <p:nvPr/>
        </p:nvSpPr>
        <p:spPr>
          <a:xfrm>
            <a:off x="0" y="-13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60120" y="36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71" name="Picture 500" descr=""/>
          <p:cNvPicPr/>
          <p:nvPr/>
        </p:nvPicPr>
        <p:blipFill>
          <a:blip r:embed="rId2"/>
          <a:stretch/>
        </p:blipFill>
        <p:spPr>
          <a:xfrm>
            <a:off x="609120" y="1306080"/>
            <a:ext cx="10971720" cy="4254120"/>
          </a:xfrm>
          <a:prstGeom prst="rect">
            <a:avLst/>
          </a:prstGeom>
          <a:ln w="0">
            <a:noFill/>
          </a:ln>
        </p:spPr>
      </p:pic>
      <p:sp>
        <p:nvSpPr>
          <p:cNvPr id="572" name="TextBox 503"/>
          <p:cNvSpPr/>
          <p:nvPr/>
        </p:nvSpPr>
        <p:spPr>
          <a:xfrm>
            <a:off x="60984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73" name="Rectangle 1"/>
          <p:cNvSpPr/>
          <p:nvPr/>
        </p:nvSpPr>
        <p:spPr>
          <a:xfrm>
            <a:off x="3968280" y="1953000"/>
            <a:ext cx="339948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Rectangle 2"/>
          <p:cNvSpPr/>
          <p:nvPr/>
        </p:nvSpPr>
        <p:spPr>
          <a:xfrm>
            <a:off x="2610000" y="2983320"/>
            <a:ext cx="4819680" cy="66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Rectangle 3"/>
          <p:cNvSpPr/>
          <p:nvPr/>
        </p:nvSpPr>
        <p:spPr>
          <a:xfrm>
            <a:off x="1959120" y="4341960"/>
            <a:ext cx="540864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5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831960" y="2320560"/>
            <a:ext cx="8572320" cy="176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Computational approaches for the therapeutic target discovery to ame-liorate muscle wasting during aging and disease </a:t>
            </a:r>
            <a:endParaRPr b="0" lang="en-IE" sz="36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831960" y="4407480"/>
            <a:ext cx="7688520" cy="115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pc="-1" strike="noStrike">
                <a:solidFill>
                  <a:srgbClr val="585858"/>
                </a:solidFill>
                <a:latin typeface="Arial"/>
                <a:ea typeface="DejaVu Sans"/>
              </a:rPr>
              <a:t>Msc Karen Guerrero Vazquez</a:t>
            </a:r>
            <a:endParaRPr b="0" lang="en-IE" sz="2400" spc="-1" strike="noStrike">
              <a:latin typeface="Arial"/>
            </a:endParaRPr>
          </a:p>
          <a:p>
            <a:pPr marL="228600" indent="-22860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  <a:ea typeface="DejaVu Sans"/>
              </a:rPr>
              <a:t>Dr. Katarzyna Whysall</a:t>
            </a:r>
            <a:endParaRPr b="0" lang="en-IE" sz="2400" spc="-1" strike="noStrike">
              <a:latin typeface="Arial"/>
            </a:endParaRPr>
          </a:p>
          <a:p>
            <a:pPr marL="228600" indent="-22860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  <a:ea typeface="DejaVu Sans"/>
              </a:rPr>
              <a:t>Dr. Pilib O Broin</a:t>
            </a:r>
            <a:endParaRPr b="0" lang="en-IE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"/>
          <p:cNvSpPr/>
          <p:nvPr/>
        </p:nvSpPr>
        <p:spPr>
          <a:xfrm>
            <a:off x="0" y="223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77" name="" descr=""/>
          <p:cNvPicPr/>
          <p:nvPr/>
        </p:nvPicPr>
        <p:blipFill>
          <a:blip r:embed="rId1"/>
          <a:stretch/>
        </p:blipFill>
        <p:spPr>
          <a:xfrm>
            <a:off x="60120" y="396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78" name="Picture 504" descr=""/>
          <p:cNvPicPr/>
          <p:nvPr/>
        </p:nvPicPr>
        <p:blipFill>
          <a:blip r:embed="rId2"/>
          <a:srcRect l="25498" t="0" r="0" b="0"/>
          <a:stretch/>
        </p:blipFill>
        <p:spPr>
          <a:xfrm>
            <a:off x="180000" y="1405800"/>
            <a:ext cx="11575800" cy="3935880"/>
          </a:xfrm>
          <a:prstGeom prst="rect">
            <a:avLst/>
          </a:prstGeom>
          <a:ln w="0">
            <a:noFill/>
          </a:ln>
        </p:spPr>
      </p:pic>
      <p:sp>
        <p:nvSpPr>
          <p:cNvPr id="579" name="Freeform: Shape 505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7920" cy="43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80" name="Picture 506" descr=""/>
          <p:cNvPicPr/>
          <p:nvPr/>
        </p:nvPicPr>
        <p:blipFill>
          <a:blip r:embed="rId3"/>
          <a:srcRect l="0" t="23711" r="87610" b="67135"/>
          <a:stretch/>
        </p:blipFill>
        <p:spPr>
          <a:xfrm>
            <a:off x="-24120" y="2204640"/>
            <a:ext cx="1438920" cy="358920"/>
          </a:xfrm>
          <a:prstGeom prst="rect">
            <a:avLst/>
          </a:prstGeom>
          <a:ln w="0">
            <a:noFill/>
          </a:ln>
        </p:spPr>
      </p:pic>
      <p:pic>
        <p:nvPicPr>
          <p:cNvPr id="581" name="Picture 507" descr=""/>
          <p:cNvPicPr/>
          <p:nvPr/>
        </p:nvPicPr>
        <p:blipFill>
          <a:blip r:embed="rId4"/>
          <a:srcRect l="14138" t="14574" r="74502" b="78009"/>
          <a:stretch/>
        </p:blipFill>
        <p:spPr>
          <a:xfrm>
            <a:off x="-115560" y="1845000"/>
            <a:ext cx="1530360" cy="290880"/>
          </a:xfrm>
          <a:prstGeom prst="rect">
            <a:avLst/>
          </a:prstGeom>
          <a:ln w="0">
            <a:noFill/>
          </a:ln>
        </p:spPr>
      </p:pic>
      <p:pic>
        <p:nvPicPr>
          <p:cNvPr id="582" name="Picture 508" descr=""/>
          <p:cNvPicPr/>
          <p:nvPr/>
        </p:nvPicPr>
        <p:blipFill>
          <a:blip r:embed="rId5"/>
          <a:srcRect l="12802" t="69422" r="74207" b="21417"/>
          <a:stretch/>
        </p:blipFill>
        <p:spPr>
          <a:xfrm>
            <a:off x="0" y="3987000"/>
            <a:ext cx="1749600" cy="358920"/>
          </a:xfrm>
          <a:prstGeom prst="rect">
            <a:avLst/>
          </a:prstGeom>
          <a:ln w="0">
            <a:noFill/>
          </a:ln>
        </p:spPr>
      </p:pic>
      <p:sp>
        <p:nvSpPr>
          <p:cNvPr id="583" name="TextBox 1"/>
          <p:cNvSpPr/>
          <p:nvPr/>
        </p:nvSpPr>
        <p:spPr>
          <a:xfrm>
            <a:off x="60984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84" name="Rectangle 2"/>
          <p:cNvSpPr/>
          <p:nvPr/>
        </p:nvSpPr>
        <p:spPr>
          <a:xfrm>
            <a:off x="-24120" y="1985400"/>
            <a:ext cx="7524000" cy="35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Rectangle 3"/>
          <p:cNvSpPr/>
          <p:nvPr/>
        </p:nvSpPr>
        <p:spPr>
          <a:xfrm>
            <a:off x="3710880" y="4496760"/>
            <a:ext cx="378900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TextBox 5"/>
          <p:cNvSpPr/>
          <p:nvPr/>
        </p:nvSpPr>
        <p:spPr>
          <a:xfrm>
            <a:off x="4626000" y="4903560"/>
            <a:ext cx="2439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d5156"/>
                </a:solidFill>
                <a:latin typeface="arial"/>
                <a:ea typeface="DejaVu Sans"/>
              </a:rPr>
              <a:t>galactose to glucose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2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Picture 514" descr=""/>
          <p:cNvPicPr/>
          <p:nvPr/>
        </p:nvPicPr>
        <p:blipFill>
          <a:blip r:embed="rId1"/>
          <a:stretch/>
        </p:blipFill>
        <p:spPr>
          <a:xfrm>
            <a:off x="1044360" y="1187640"/>
            <a:ext cx="10275840" cy="4254120"/>
          </a:xfrm>
          <a:prstGeom prst="rect">
            <a:avLst/>
          </a:prstGeom>
          <a:ln w="0">
            <a:noFill/>
          </a:ln>
        </p:spPr>
      </p:pic>
      <p:sp>
        <p:nvSpPr>
          <p:cNvPr id="588" name="Freeform: Shape 515">
            <a:hlinkClick r:id="" action="ppaction://hlinkshowjump?jump=previousslide"/>
          </p:cNvPr>
          <p:cNvSpPr/>
          <p:nvPr/>
        </p:nvSpPr>
        <p:spPr>
          <a:xfrm>
            <a:off x="870480" y="6095880"/>
            <a:ext cx="1087920" cy="43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90" name="Rectangle 2"/>
          <p:cNvSpPr/>
          <p:nvPr/>
        </p:nvSpPr>
        <p:spPr>
          <a:xfrm>
            <a:off x="2405880" y="1564920"/>
            <a:ext cx="3558240" cy="29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Rectangle 3"/>
          <p:cNvSpPr/>
          <p:nvPr/>
        </p:nvSpPr>
        <p:spPr>
          <a:xfrm>
            <a:off x="1358280" y="2517840"/>
            <a:ext cx="4605840" cy="35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93" name="" descr=""/>
          <p:cNvPicPr/>
          <p:nvPr/>
        </p:nvPicPr>
        <p:blipFill>
          <a:blip r:embed="rId2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3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8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95" name="Picture 516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720000" y="1909080"/>
            <a:ext cx="11175480" cy="4739400"/>
          </a:xfrm>
          <a:prstGeom prst="rect">
            <a:avLst/>
          </a:prstGeom>
          <a:ln w="0">
            <a:noFill/>
          </a:ln>
        </p:spPr>
      </p:pic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97" name="Rectangle 1"/>
          <p:cNvSpPr/>
          <p:nvPr/>
        </p:nvSpPr>
        <p:spPr>
          <a:xfrm>
            <a:off x="1080000" y="2287080"/>
            <a:ext cx="5098680" cy="35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8" name="" descr=""/>
          <p:cNvPicPr/>
          <p:nvPr/>
        </p:nvPicPr>
        <p:blipFill>
          <a:blip r:embed="rId3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5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00" name="" descr=""/>
          <p:cNvPicPr/>
          <p:nvPr/>
        </p:nvPicPr>
        <p:blipFill>
          <a:blip r:embed="rId1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601" name="Picture 525" descr=""/>
          <p:cNvPicPr/>
          <p:nvPr/>
        </p:nvPicPr>
        <p:blipFill>
          <a:blip r:embed="rId2"/>
          <a:stretch/>
        </p:blipFill>
        <p:spPr>
          <a:xfrm>
            <a:off x="720000" y="1405800"/>
            <a:ext cx="11035800" cy="4222080"/>
          </a:xfrm>
          <a:prstGeom prst="rect">
            <a:avLst/>
          </a:prstGeom>
          <a:ln w="0">
            <a:noFill/>
          </a:ln>
        </p:spPr>
      </p:pic>
      <p:sp>
        <p:nvSpPr>
          <p:cNvPr id="602" name="Freeform: Shape 526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7920" cy="43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GSE164471Dotplot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ectangle 8"/>
          <p:cNvSpPr/>
          <p:nvPr/>
        </p:nvSpPr>
        <p:spPr>
          <a:xfrm>
            <a:off x="288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Rectangle 10"/>
          <p:cNvSpPr/>
          <p:nvPr/>
        </p:nvSpPr>
        <p:spPr>
          <a:xfrm>
            <a:off x="0" y="0"/>
            <a:ext cx="7389720" cy="6857280"/>
          </a:xfrm>
          <a:prstGeom prst="rect">
            <a:avLst/>
          </a:prstGeom>
          <a:gradFill rotWithShape="0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GSE164471 was one of the best experiments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/>
          </p:nvPr>
        </p:nvSpPr>
        <p:spPr>
          <a:xfrm>
            <a:off x="838080" y="2434320"/>
            <a:ext cx="10572480" cy="374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Skeletal muscle biopsies were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obtained from 53 participants (22–83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years, median = 52 years)</a:t>
            </a:r>
            <a:endParaRPr b="0" lang="en-IE" sz="17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14 Young</a:t>
            </a:r>
            <a:endParaRPr b="0" lang="en-IE" sz="17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21 Middle age</a:t>
            </a:r>
            <a:endParaRPr b="0" lang="en-IE" sz="17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18 Old</a:t>
            </a:r>
            <a:endParaRPr b="0" lang="en-IE" sz="17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if they consumed medication for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chronic illness</a:t>
            </a:r>
            <a:endParaRPr b="0" lang="en-IE" sz="17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trained professionally</a:t>
            </a:r>
            <a:endParaRPr b="0" lang="en-IE" sz="17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had a body mass index ≥ 30 kg/m2</a:t>
            </a:r>
            <a:endParaRPr b="0" lang="en-IE" sz="17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were diagnosed with cognitive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damage, a physical impairment, or a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major disease.</a:t>
            </a:r>
            <a:endParaRPr b="0" lang="en-IE" sz="1700" spc="-1" strike="noStrike">
              <a:latin typeface="Arial"/>
            </a:endParaRPr>
          </a:p>
        </p:txBody>
      </p:sp>
      <p:sp>
        <p:nvSpPr>
          <p:cNvPr id="608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09" name="" descr=""/>
          <p:cNvPicPr/>
          <p:nvPr/>
        </p:nvPicPr>
        <p:blipFill>
          <a:blip r:embed="rId1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2" descr=""/>
          <p:cNvPicPr/>
          <p:nvPr/>
        </p:nvPicPr>
        <p:blipFill>
          <a:blip r:embed="rId1"/>
          <a:stretch/>
        </p:blipFill>
        <p:spPr>
          <a:xfrm>
            <a:off x="3348720" y="1373760"/>
            <a:ext cx="5256360" cy="5256360"/>
          </a:xfrm>
          <a:prstGeom prst="rect">
            <a:avLst/>
          </a:prstGeom>
          <a:ln w="0">
            <a:noFill/>
          </a:ln>
        </p:spPr>
      </p:pic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648000" y="22536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GSE164471(YO) Pathway analysis Word Cloud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612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13" name="" descr=""/>
          <p:cNvPicPr/>
          <p:nvPr/>
        </p:nvPicPr>
        <p:blipFill>
          <a:blip r:embed="rId2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647280" y="22536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16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44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71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(Y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at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ay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al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ys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is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615" name="Picture 14" descr=""/>
          <p:cNvPicPr/>
          <p:nvPr/>
        </p:nvPicPr>
        <p:blipFill>
          <a:blip r:embed="rId1"/>
          <a:stretch/>
        </p:blipFill>
        <p:spPr>
          <a:xfrm>
            <a:off x="3348720" y="1375560"/>
            <a:ext cx="5256360" cy="5256360"/>
          </a:xfrm>
          <a:prstGeom prst="rect">
            <a:avLst/>
          </a:prstGeom>
          <a:ln w="0">
            <a:noFill/>
          </a:ln>
        </p:spPr>
      </p:pic>
      <p:sp>
        <p:nvSpPr>
          <p:cNvPr id="616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17" name="" descr=""/>
          <p:cNvPicPr/>
          <p:nvPr/>
        </p:nvPicPr>
        <p:blipFill>
          <a:blip r:embed="rId2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828000" y="14400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16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44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71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(Y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)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at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ay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al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ys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is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619" name="Picture 2" descr=""/>
          <p:cNvPicPr/>
          <p:nvPr/>
        </p:nvPicPr>
        <p:blipFill>
          <a:blip r:embed="rId1"/>
          <a:srcRect l="0" t="3994" r="0" b="0"/>
          <a:stretch/>
        </p:blipFill>
        <p:spPr>
          <a:xfrm>
            <a:off x="3286080" y="1455480"/>
            <a:ext cx="5371920" cy="5297400"/>
          </a:xfrm>
          <a:prstGeom prst="rect">
            <a:avLst/>
          </a:prstGeom>
          <a:ln w="0">
            <a:noFill/>
          </a:ln>
        </p:spPr>
      </p:pic>
      <p:pic>
        <p:nvPicPr>
          <p:cNvPr id="620" name="Picture 4" descr=""/>
          <p:cNvPicPr/>
          <p:nvPr/>
        </p:nvPicPr>
        <p:blipFill>
          <a:blip r:embed="rId2"/>
          <a:srcRect l="0" t="3793" r="0" b="0"/>
          <a:stretch/>
        </p:blipFill>
        <p:spPr>
          <a:xfrm>
            <a:off x="3658320" y="1824120"/>
            <a:ext cx="4615200" cy="4560480"/>
          </a:xfrm>
          <a:prstGeom prst="rect">
            <a:avLst/>
          </a:prstGeom>
          <a:ln w="0">
            <a:noFill/>
          </a:ln>
        </p:spPr>
      </p:pic>
      <p:sp>
        <p:nvSpPr>
          <p:cNvPr id="621" name="Rectangle 2"/>
          <p:cNvSpPr/>
          <p:nvPr/>
        </p:nvSpPr>
        <p:spPr>
          <a:xfrm>
            <a:off x="8658720" y="2044080"/>
            <a:ext cx="309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Adjust p value &lt; 0.05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22" name="Rectangle 3"/>
          <p:cNvSpPr/>
          <p:nvPr/>
        </p:nvSpPr>
        <p:spPr>
          <a:xfrm>
            <a:off x="8646480" y="2413440"/>
            <a:ext cx="329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Genes pathway coverture &gt; 0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23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24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Differential expressed genes</a:t>
            </a:r>
            <a:endParaRPr b="0" lang="en-IE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Picture 4" descr=""/>
          <p:cNvPicPr/>
          <p:nvPr/>
        </p:nvPicPr>
        <p:blipFill>
          <a:blip r:embed="rId1"/>
          <a:stretch/>
        </p:blipFill>
        <p:spPr>
          <a:xfrm>
            <a:off x="5792040" y="495360"/>
            <a:ext cx="5996880" cy="5996880"/>
          </a:xfrm>
          <a:prstGeom prst="rect">
            <a:avLst/>
          </a:prstGeom>
          <a:ln w="0">
            <a:noFill/>
          </a:ln>
        </p:spPr>
      </p:pic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Old vs Young (up or down)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28" name="Picture 8" descr="Chart, lin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900000" y="3593160"/>
            <a:ext cx="5450760" cy="3066840"/>
          </a:xfrm>
          <a:prstGeom prst="rect">
            <a:avLst/>
          </a:prstGeom>
          <a:ln w="0">
            <a:noFill/>
          </a:ln>
        </p:spPr>
      </p:pic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838080" y="2297880"/>
            <a:ext cx="513036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MYH8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HCN1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630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31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1600" cy="211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Update 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# 3</a:t>
            </a:r>
            <a:br>
              <a:rPr sz="4400"/>
            </a:br>
            <a:br>
              <a:rPr sz="4400"/>
            </a:b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Picture 2" descr=""/>
          <p:cNvPicPr/>
          <p:nvPr/>
        </p:nvPicPr>
        <p:blipFill>
          <a:blip r:embed="rId1"/>
          <a:stretch/>
        </p:blipFill>
        <p:spPr>
          <a:xfrm>
            <a:off x="83808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MYH8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raw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count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over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634" name="Picture 4" descr=""/>
          <p:cNvPicPr/>
          <p:nvPr/>
        </p:nvPicPr>
        <p:blipFill>
          <a:blip r:embed="rId2"/>
          <a:stretch/>
        </p:blipFill>
        <p:spPr>
          <a:xfrm>
            <a:off x="622620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35" name="Rectangle 5"/>
          <p:cNvSpPr/>
          <p:nvPr/>
        </p:nvSpPr>
        <p:spPr>
          <a:xfrm>
            <a:off x="2041920" y="182340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36" name="Rectangle 8"/>
          <p:cNvSpPr/>
          <p:nvPr/>
        </p:nvSpPr>
        <p:spPr>
          <a:xfrm>
            <a:off x="7422480" y="177336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37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38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icture 2" descr=""/>
          <p:cNvPicPr/>
          <p:nvPr/>
        </p:nvPicPr>
        <p:blipFill>
          <a:blip r:embed="rId1"/>
          <a:stretch/>
        </p:blipFill>
        <p:spPr>
          <a:xfrm>
            <a:off x="83808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HCN1 raw count over 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641" name="Picture 4" descr=""/>
          <p:cNvPicPr/>
          <p:nvPr/>
        </p:nvPicPr>
        <p:blipFill>
          <a:blip r:embed="rId2"/>
          <a:stretch/>
        </p:blipFill>
        <p:spPr>
          <a:xfrm>
            <a:off x="622620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42" name="Rectangle 5"/>
          <p:cNvSpPr/>
          <p:nvPr/>
        </p:nvSpPr>
        <p:spPr>
          <a:xfrm>
            <a:off x="2041920" y="182340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43" name="Rectangle 8"/>
          <p:cNvSpPr/>
          <p:nvPr/>
        </p:nvSpPr>
        <p:spPr>
          <a:xfrm>
            <a:off x="7422480" y="177336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44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5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Positive slope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47" name="Picture 2" descr=""/>
          <p:cNvPicPr/>
          <p:nvPr/>
        </p:nvPicPr>
        <p:blipFill>
          <a:blip r:embed="rId1"/>
          <a:stretch/>
        </p:blipFill>
        <p:spPr>
          <a:xfrm>
            <a:off x="2197440" y="2033280"/>
            <a:ext cx="6734880" cy="4094640"/>
          </a:xfrm>
          <a:prstGeom prst="rect">
            <a:avLst/>
          </a:prstGeom>
          <a:ln w="0">
            <a:noFill/>
          </a:ln>
        </p:spPr>
      </p:pic>
      <p:sp>
        <p:nvSpPr>
          <p:cNvPr id="648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9" name="" descr=""/>
          <p:cNvPicPr/>
          <p:nvPr/>
        </p:nvPicPr>
        <p:blipFill>
          <a:blip r:embed="rId2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Picture 4" descr=""/>
          <p:cNvPicPr/>
          <p:nvPr/>
        </p:nvPicPr>
        <p:blipFill>
          <a:blip r:embed="rId1"/>
          <a:stretch/>
        </p:blipFill>
        <p:spPr>
          <a:xfrm>
            <a:off x="5792040" y="495360"/>
            <a:ext cx="5996880" cy="5996880"/>
          </a:xfrm>
          <a:prstGeom prst="rect">
            <a:avLst/>
          </a:prstGeom>
          <a:ln w="0">
            <a:noFill/>
          </a:ln>
        </p:spPr>
      </p:pic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Genes increased by age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52" name="Picture 8" descr=""/>
          <p:cNvPicPr/>
          <p:nvPr/>
        </p:nvPicPr>
        <p:blipFill>
          <a:blip r:embed="rId2"/>
          <a:stretch/>
        </p:blipFill>
        <p:spPr>
          <a:xfrm>
            <a:off x="954000" y="3417840"/>
            <a:ext cx="5441760" cy="3066840"/>
          </a:xfrm>
          <a:prstGeom prst="rect">
            <a:avLst/>
          </a:prstGeom>
          <a:ln w="0">
            <a:noFill/>
          </a:ln>
        </p:spPr>
      </p:pic>
      <p:sp>
        <p:nvSpPr>
          <p:cNvPr id="653" name="PlaceHolder 2"/>
          <p:cNvSpPr>
            <a:spLocks noGrp="1"/>
          </p:cNvSpPr>
          <p:nvPr>
            <p:ph/>
          </p:nvPr>
        </p:nvSpPr>
        <p:spPr>
          <a:xfrm>
            <a:off x="838080" y="2272320"/>
            <a:ext cx="513036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MYH8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MTCO1P12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654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55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Cytoscape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657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58" name="" descr=""/>
          <p:cNvPicPr/>
          <p:nvPr/>
        </p:nvPicPr>
        <p:blipFill>
          <a:blip r:embed="rId1"/>
          <a:stretch/>
        </p:blipFill>
        <p:spPr>
          <a:xfrm>
            <a:off x="-5436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659" name="" descr=""/>
          <p:cNvPicPr/>
          <p:nvPr/>
        </p:nvPicPr>
        <p:blipFill>
          <a:blip r:embed="rId2"/>
          <a:stretch/>
        </p:blipFill>
        <p:spPr>
          <a:xfrm>
            <a:off x="2235960" y="1251720"/>
            <a:ext cx="6764040" cy="4328280"/>
          </a:xfrm>
          <a:prstGeom prst="rect">
            <a:avLst/>
          </a:prstGeom>
          <a:ln w="0">
            <a:noFill/>
          </a:ln>
        </p:spPr>
      </p:pic>
      <p:sp>
        <p:nvSpPr>
          <p:cNvPr id="660" name=""/>
          <p:cNvSpPr/>
          <p:nvPr/>
        </p:nvSpPr>
        <p:spPr>
          <a:xfrm>
            <a:off x="3780000" y="2052000"/>
            <a:ext cx="5220000" cy="1080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"/>
          <p:cNvSpPr/>
          <p:nvPr/>
        </p:nvSpPr>
        <p:spPr>
          <a:xfrm>
            <a:off x="3780000" y="5004000"/>
            <a:ext cx="5220000" cy="540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"/>
          <p:cNvSpPr/>
          <p:nvPr/>
        </p:nvSpPr>
        <p:spPr>
          <a:xfrm>
            <a:off x="3780000" y="4176000"/>
            <a:ext cx="5220000" cy="540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65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666" name="" descr=""/>
          <p:cNvPicPr/>
          <p:nvPr/>
        </p:nvPicPr>
        <p:blipFill>
          <a:blip r:embed="rId2"/>
          <a:stretch/>
        </p:blipFill>
        <p:spPr>
          <a:xfrm>
            <a:off x="1080360" y="1980000"/>
            <a:ext cx="3959640" cy="4264200"/>
          </a:xfrm>
          <a:prstGeom prst="rect">
            <a:avLst/>
          </a:prstGeom>
          <a:ln w="0">
            <a:noFill/>
          </a:ln>
        </p:spPr>
      </p:pic>
      <p:pic>
        <p:nvPicPr>
          <p:cNvPr id="667" name="" descr=""/>
          <p:cNvPicPr/>
          <p:nvPr/>
        </p:nvPicPr>
        <p:blipFill>
          <a:blip r:embed="rId3"/>
          <a:stretch/>
        </p:blipFill>
        <p:spPr>
          <a:xfrm>
            <a:off x="7920000" y="1991880"/>
            <a:ext cx="3895920" cy="4128120"/>
          </a:xfrm>
          <a:prstGeom prst="rect">
            <a:avLst/>
          </a:prstGeom>
          <a:ln w="0">
            <a:noFill/>
          </a:ln>
        </p:spPr>
      </p:pic>
      <p:sp>
        <p:nvSpPr>
          <p:cNvPr id="668" name="Simple 2"/>
          <p:cNvSpPr txBox="1"/>
          <p:nvPr/>
        </p:nvSpPr>
        <p:spPr>
          <a:xfrm>
            <a:off x="5751720" y="3776040"/>
            <a:ext cx="1808280" cy="90396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22880e"/>
                </a:solidFill>
                <a:latin typeface="Noto Sans"/>
                <a:ea typeface="MS Gothic"/>
              </a:rPr>
              <a:t>VS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22880e"/>
              </a:solidFill>
              <a:latin typeface="Noto Sans"/>
              <a:ea typeface="MS Gothic"/>
            </a:endParaRPr>
          </a:p>
        </p:txBody>
      </p:sp>
      <p:sp>
        <p:nvSpPr>
          <p:cNvPr id="669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71" name="" descr=""/>
          <p:cNvPicPr/>
          <p:nvPr/>
        </p:nvPicPr>
        <p:blipFill>
          <a:blip r:embed="rId1"/>
          <a:stretch/>
        </p:blipFill>
        <p:spPr>
          <a:xfrm>
            <a:off x="4320000" y="3096000"/>
            <a:ext cx="2340000" cy="2340000"/>
          </a:xfrm>
          <a:prstGeom prst="rect">
            <a:avLst/>
          </a:prstGeom>
          <a:ln w="0">
            <a:noFill/>
          </a:ln>
        </p:spPr>
      </p:pic>
      <p:sp>
        <p:nvSpPr>
          <p:cNvPr id="672" name=""/>
          <p:cNvSpPr txBox="1"/>
          <p:nvPr/>
        </p:nvSpPr>
        <p:spPr>
          <a:xfrm>
            <a:off x="1440000" y="2120400"/>
            <a:ext cx="1800000" cy="89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70 OG</a:t>
            </a:r>
            <a:endParaRPr b="0" lang="en-IE" sz="3200" spc="-1" strike="noStrike">
              <a:latin typeface="Arial"/>
            </a:endParaRPr>
          </a:p>
        </p:txBody>
      </p:sp>
      <p:pic>
        <p:nvPicPr>
          <p:cNvPr id="673" name="" descr=""/>
          <p:cNvPicPr/>
          <p:nvPr/>
        </p:nvPicPr>
        <p:blipFill>
          <a:blip r:embed="rId2"/>
          <a:stretch/>
        </p:blipFill>
        <p:spPr>
          <a:xfrm>
            <a:off x="1335240" y="3177720"/>
            <a:ext cx="1904760" cy="1904760"/>
          </a:xfrm>
          <a:prstGeom prst="rect">
            <a:avLst/>
          </a:prstGeom>
          <a:ln w="0">
            <a:noFill/>
          </a:ln>
        </p:spPr>
      </p:pic>
      <p:sp>
        <p:nvSpPr>
          <p:cNvPr id="674" name=""/>
          <p:cNvSpPr txBox="1"/>
          <p:nvPr/>
        </p:nvSpPr>
        <p:spPr>
          <a:xfrm>
            <a:off x="4680000" y="2120400"/>
            <a:ext cx="1620000" cy="61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3200" spc="-1" strike="noStrike">
              <a:latin typeface="Arial"/>
            </a:endParaRPr>
          </a:p>
        </p:txBody>
      </p:sp>
      <p:pic>
        <p:nvPicPr>
          <p:cNvPr id="675" name="" descr=""/>
          <p:cNvPicPr/>
          <p:nvPr/>
        </p:nvPicPr>
        <p:blipFill>
          <a:blip r:embed="rId3"/>
          <a:stretch/>
        </p:blipFill>
        <p:spPr>
          <a:xfrm>
            <a:off x="7920000" y="3312000"/>
            <a:ext cx="2160000" cy="2160000"/>
          </a:xfrm>
          <a:prstGeom prst="rect">
            <a:avLst/>
          </a:prstGeom>
          <a:ln w="0">
            <a:noFill/>
          </a:ln>
        </p:spPr>
      </p:pic>
      <p:sp>
        <p:nvSpPr>
          <p:cNvPr id="676" name=""/>
          <p:cNvSpPr txBox="1"/>
          <p:nvPr/>
        </p:nvSpPr>
        <p:spPr>
          <a:xfrm>
            <a:off x="7560000" y="1620000"/>
            <a:ext cx="3060000" cy="153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62 OG</a:t>
            </a:r>
            <a:endParaRPr b="0" lang="en-IE" sz="28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1873 nodes</a:t>
            </a:r>
            <a:endParaRPr b="0" lang="en-IE" sz="28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5958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677" name=""/>
          <p:cNvSpPr/>
          <p:nvPr/>
        </p:nvSpPr>
        <p:spPr>
          <a:xfrm>
            <a:off x="3600000" y="3780000"/>
            <a:ext cx="54000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"/>
          <p:cNvSpPr/>
          <p:nvPr/>
        </p:nvSpPr>
        <p:spPr>
          <a:xfrm>
            <a:off x="6840000" y="3780000"/>
            <a:ext cx="54000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80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81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" descr=""/>
          <p:cNvPicPr/>
          <p:nvPr/>
        </p:nvPicPr>
        <p:blipFill>
          <a:blip r:embed="rId1"/>
          <a:srcRect l="7015" t="0" r="14037" b="9638"/>
          <a:stretch/>
        </p:blipFill>
        <p:spPr>
          <a:xfrm>
            <a:off x="1800000" y="-10800"/>
            <a:ext cx="9091800" cy="6868800"/>
          </a:xfrm>
          <a:prstGeom prst="rect">
            <a:avLst/>
          </a:prstGeom>
          <a:ln w="0">
            <a:noFill/>
          </a:ln>
        </p:spPr>
      </p:pic>
      <p:sp>
        <p:nvSpPr>
          <p:cNvPr id="683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84" name="" descr=""/>
          <p:cNvPicPr/>
          <p:nvPr/>
        </p:nvPicPr>
        <p:blipFill>
          <a:blip r:embed="rId2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85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87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5120" cy="1531080"/>
          </a:xfrm>
          <a:prstGeom prst="rect">
            <a:avLst/>
          </a:prstGeom>
          <a:ln w="0">
            <a:noFill/>
          </a:ln>
        </p:spPr>
      </p:pic>
      <p:sp>
        <p:nvSpPr>
          <p:cNvPr id="688" name=""/>
          <p:cNvSpPr txBox="1"/>
          <p:nvPr/>
        </p:nvSpPr>
        <p:spPr>
          <a:xfrm>
            <a:off x="1345320" y="1947240"/>
            <a:ext cx="1465560" cy="58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70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689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880" cy="1245960"/>
          </a:xfrm>
          <a:prstGeom prst="rect">
            <a:avLst/>
          </a:prstGeom>
          <a:ln w="0">
            <a:noFill/>
          </a:ln>
        </p:spPr>
      </p:pic>
      <p:sp>
        <p:nvSpPr>
          <p:cNvPr id="690" name=""/>
          <p:cNvSpPr txBox="1"/>
          <p:nvPr/>
        </p:nvSpPr>
        <p:spPr>
          <a:xfrm>
            <a:off x="3983400" y="1947240"/>
            <a:ext cx="131904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691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960" cy="1413000"/>
          </a:xfrm>
          <a:prstGeom prst="rect">
            <a:avLst/>
          </a:prstGeom>
          <a:ln w="0">
            <a:noFill/>
          </a:ln>
        </p:spPr>
      </p:pic>
      <p:sp>
        <p:nvSpPr>
          <p:cNvPr id="692" name=""/>
          <p:cNvSpPr txBox="1"/>
          <p:nvPr/>
        </p:nvSpPr>
        <p:spPr>
          <a:xfrm>
            <a:off x="6328440" y="1620000"/>
            <a:ext cx="2491560" cy="102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62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1873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5958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693" name=""/>
          <p:cNvSpPr/>
          <p:nvPr/>
        </p:nvSpPr>
        <p:spPr>
          <a:xfrm>
            <a:off x="3150720" y="3690000"/>
            <a:ext cx="43992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"/>
          <p:cNvSpPr/>
          <p:nvPr/>
        </p:nvSpPr>
        <p:spPr>
          <a:xfrm>
            <a:off x="582192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96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97" name=""/>
          <p:cNvSpPr/>
          <p:nvPr/>
        </p:nvSpPr>
        <p:spPr>
          <a:xfrm>
            <a:off x="849276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98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800" cy="1144800"/>
          </a:xfrm>
          <a:prstGeom prst="rect">
            <a:avLst/>
          </a:prstGeom>
          <a:ln w="0">
            <a:noFill/>
          </a:ln>
        </p:spPr>
      </p:pic>
      <p:sp>
        <p:nvSpPr>
          <p:cNvPr id="699" name=""/>
          <p:cNvSpPr txBox="1"/>
          <p:nvPr/>
        </p:nvSpPr>
        <p:spPr>
          <a:xfrm>
            <a:off x="8668440" y="1620360"/>
            <a:ext cx="249156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8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28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109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287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00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02" name="" descr=""/>
          <p:cNvPicPr/>
          <p:nvPr/>
        </p:nvPicPr>
        <p:blipFill>
          <a:blip r:embed="rId1"/>
          <a:srcRect l="5613" t="9867" r="24290" b="14434"/>
          <a:stretch/>
        </p:blipFill>
        <p:spPr>
          <a:xfrm>
            <a:off x="792360" y="180360"/>
            <a:ext cx="11267280" cy="5939640"/>
          </a:xfrm>
          <a:prstGeom prst="rect">
            <a:avLst/>
          </a:prstGeom>
          <a:ln w="0">
            <a:noFill/>
          </a:ln>
        </p:spPr>
      </p:pic>
      <p:pic>
        <p:nvPicPr>
          <p:cNvPr id="703" name="" descr=""/>
          <p:cNvPicPr/>
          <p:nvPr/>
        </p:nvPicPr>
        <p:blipFill>
          <a:blip r:embed="rId2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04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</a:t>
            </a:r>
            <a:r>
              <a:rPr b="0" lang="en-IE" sz="1800" spc="-1" strike="noStrike">
                <a:latin typeface="Arial"/>
              </a:rPr>
              <a:t>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2920" cy="75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4400" spc="-1" strike="noStrike">
                <a:solidFill>
                  <a:srgbClr val="4d1282"/>
                </a:solidFill>
                <a:latin typeface="Arial"/>
                <a:ea typeface="DejaVu Sans"/>
              </a:rPr>
              <a:t>Content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/>
          </p:nvPr>
        </p:nvSpPr>
        <p:spPr>
          <a:xfrm>
            <a:off x="778680" y="2235600"/>
            <a:ext cx="9142920" cy="35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3000"/>
          </a:bodyPr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  <a:ea typeface="DejaVu Sans"/>
              </a:rPr>
              <a:t>Summary</a:t>
            </a:r>
            <a:endParaRPr b="0" lang="en-IE" sz="3600" spc="-1" strike="noStrike">
              <a:latin typeface="Arial"/>
            </a:endParaRPr>
          </a:p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  <a:ea typeface="DejaVu Sans"/>
              </a:rPr>
              <a:t>Pathway analysis</a:t>
            </a:r>
            <a:endParaRPr b="0" lang="en-IE" sz="3600" spc="-1" strike="noStrike">
              <a:latin typeface="Arial"/>
            </a:endParaRPr>
          </a:p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  <a:ea typeface="DejaVu Sans"/>
              </a:rPr>
              <a:t>MicroArray analysis</a:t>
            </a:r>
            <a:endParaRPr b="0" lang="en-IE" sz="3600" spc="-1" strike="noStrike">
              <a:latin typeface="Arial"/>
            </a:endParaRPr>
          </a:p>
          <a:p>
            <a:pPr marL="571680" indent="-571680">
              <a:lnSpc>
                <a:spcPct val="200000"/>
              </a:lnSpc>
              <a:spcBef>
                <a:spcPts val="1001"/>
              </a:spcBef>
              <a:buClr>
                <a:srgbClr val="333f4f"/>
              </a:buClr>
              <a:buFont typeface="Arial"/>
              <a:buChar char="•"/>
            </a:pPr>
            <a:r>
              <a:rPr b="1" lang="en-US" sz="3600" spc="-1" strike="noStrike">
                <a:solidFill>
                  <a:srgbClr val="333f4f"/>
                </a:solidFill>
                <a:latin typeface="Calibri"/>
                <a:ea typeface="DejaVu Sans"/>
              </a:rPr>
              <a:t>Network analysis</a:t>
            </a:r>
            <a:endParaRPr b="0" lang="en-I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06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07" name="PlaceHolder 7"/>
          <p:cNvSpPr txBox="1"/>
          <p:nvPr/>
        </p:nvSpPr>
        <p:spPr>
          <a:xfrm>
            <a:off x="83844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708" name="" descr=""/>
          <p:cNvPicPr/>
          <p:nvPr/>
        </p:nvPicPr>
        <p:blipFill>
          <a:blip r:embed="rId2"/>
          <a:stretch/>
        </p:blipFill>
        <p:spPr>
          <a:xfrm>
            <a:off x="3420000" y="1800000"/>
            <a:ext cx="4680000" cy="4680000"/>
          </a:xfrm>
          <a:prstGeom prst="rect">
            <a:avLst/>
          </a:prstGeom>
          <a:ln w="0">
            <a:noFill/>
          </a:ln>
        </p:spPr>
      </p:pic>
      <p:sp>
        <p:nvSpPr>
          <p:cNvPr id="709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</a:t>
            </a:r>
            <a:r>
              <a:rPr b="0" lang="en-IE" sz="1800" spc="-1" strike="noStrike">
                <a:latin typeface="Arial"/>
              </a:rPr>
              <a:t>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11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12" name="PlaceHolder 10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713" name="" descr=""/>
          <p:cNvPicPr/>
          <p:nvPr/>
        </p:nvPicPr>
        <p:blipFill>
          <a:blip r:embed="rId2"/>
          <a:srcRect l="20386" t="0" r="28646" b="0"/>
          <a:stretch/>
        </p:blipFill>
        <p:spPr>
          <a:xfrm>
            <a:off x="3060000" y="2264400"/>
            <a:ext cx="4499640" cy="3371040"/>
          </a:xfrm>
          <a:prstGeom prst="rect">
            <a:avLst/>
          </a:prstGeom>
          <a:ln w="0">
            <a:noFill/>
          </a:ln>
        </p:spPr>
      </p:pic>
      <p:pic>
        <p:nvPicPr>
          <p:cNvPr id="714" name="" descr=""/>
          <p:cNvPicPr/>
          <p:nvPr/>
        </p:nvPicPr>
        <p:blipFill>
          <a:blip r:embed="rId3"/>
          <a:srcRect l="20386" t="0" r="28646" b="0"/>
          <a:stretch/>
        </p:blipFill>
        <p:spPr>
          <a:xfrm>
            <a:off x="972720" y="2084400"/>
            <a:ext cx="5867280" cy="4395600"/>
          </a:xfrm>
          <a:prstGeom prst="rect">
            <a:avLst/>
          </a:prstGeom>
          <a:ln w="0">
            <a:noFill/>
          </a:ln>
        </p:spPr>
      </p:pic>
      <p:sp>
        <p:nvSpPr>
          <p:cNvPr id="715" name="PlaceHolder 11"/>
          <p:cNvSpPr txBox="1"/>
          <p:nvPr/>
        </p:nvSpPr>
        <p:spPr>
          <a:xfrm>
            <a:off x="7920000" y="2104560"/>
            <a:ext cx="396000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8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12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18 edges</a:t>
            </a:r>
            <a:endParaRPr b="0" lang="en-IE" sz="2800" spc="-1" strike="noStrike">
              <a:latin typeface="Arial"/>
            </a:endParaRPr>
          </a:p>
        </p:txBody>
      </p:sp>
      <p:pic>
        <p:nvPicPr>
          <p:cNvPr id="716" name="" descr=""/>
          <p:cNvPicPr/>
          <p:nvPr/>
        </p:nvPicPr>
        <p:blipFill>
          <a:blip r:embed="rId4"/>
          <a:stretch/>
        </p:blipFill>
        <p:spPr>
          <a:xfrm>
            <a:off x="8280000" y="3658320"/>
            <a:ext cx="3199680" cy="3199680"/>
          </a:xfrm>
          <a:prstGeom prst="rect">
            <a:avLst/>
          </a:prstGeom>
          <a:ln w="0">
            <a:noFill/>
          </a:ln>
        </p:spPr>
      </p:pic>
      <p:sp>
        <p:nvSpPr>
          <p:cNvPr id="717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19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20" name="PlaceHolder 12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21" name="PlaceHolder 13"/>
          <p:cNvSpPr txBox="1"/>
          <p:nvPr/>
        </p:nvSpPr>
        <p:spPr>
          <a:xfrm>
            <a:off x="1260000" y="2464560"/>
            <a:ext cx="3960000" cy="419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hsa-miR-519a-3p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hsa-miR-200b-3p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hsa-miR-10b-5p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hsa-miR-95-3p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hsa-miR-124-3p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hsa-miR-17-5p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800" spc="-1" strike="noStrike">
              <a:latin typeface="Arial"/>
            </a:endParaRPr>
          </a:p>
        </p:txBody>
      </p:sp>
      <p:sp>
        <p:nvSpPr>
          <p:cNvPr id="722" name=""/>
          <p:cNvSpPr txBox="1"/>
          <p:nvPr/>
        </p:nvSpPr>
        <p:spPr>
          <a:xfrm>
            <a:off x="4878000" y="2375640"/>
            <a:ext cx="3042000" cy="35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hsa-miR-106a-5p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hsa-miR-22-3p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hsa-miR-663a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hsa-miR-519d-3p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hsa-miR-93-5p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hsa-miR-20a-5p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23" name=""/>
          <p:cNvSpPr txBox="1"/>
          <p:nvPr/>
        </p:nvSpPr>
        <p:spPr>
          <a:xfrm>
            <a:off x="84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CDKN1A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CDKN2A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EEF1A2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IK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KAT2B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RNF20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ROCK2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ST13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4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26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27" name="PlaceHolder 8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higher connected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28" name="PlaceHolder 9"/>
          <p:cNvSpPr txBox="1"/>
          <p:nvPr/>
        </p:nvSpPr>
        <p:spPr>
          <a:xfrm>
            <a:off x="7920000" y="1620000"/>
            <a:ext cx="396000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5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4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15 edges</a:t>
            </a:r>
            <a:endParaRPr b="0" lang="en-IE" sz="2800" spc="-1" strike="noStrike">
              <a:latin typeface="Arial"/>
            </a:endParaRPr>
          </a:p>
        </p:txBody>
      </p:sp>
      <p:pic>
        <p:nvPicPr>
          <p:cNvPr id="729" name="" descr=""/>
          <p:cNvPicPr/>
          <p:nvPr/>
        </p:nvPicPr>
        <p:blipFill>
          <a:blip r:embed="rId2"/>
          <a:srcRect l="16064" t="1203" r="30929" b="0"/>
          <a:stretch/>
        </p:blipFill>
        <p:spPr>
          <a:xfrm>
            <a:off x="1440360" y="1800000"/>
            <a:ext cx="5579640" cy="4936320"/>
          </a:xfrm>
          <a:prstGeom prst="rect">
            <a:avLst/>
          </a:prstGeom>
          <a:ln w="0">
            <a:noFill/>
          </a:ln>
        </p:spPr>
      </p:pic>
      <p:pic>
        <p:nvPicPr>
          <p:cNvPr id="730" name="" descr=""/>
          <p:cNvPicPr/>
          <p:nvPr/>
        </p:nvPicPr>
        <p:blipFill>
          <a:blip r:embed="rId3"/>
          <a:stretch/>
        </p:blipFill>
        <p:spPr>
          <a:xfrm>
            <a:off x="8442000" y="3600000"/>
            <a:ext cx="3258000" cy="3258000"/>
          </a:xfrm>
          <a:prstGeom prst="rect">
            <a:avLst/>
          </a:prstGeom>
          <a:ln w="0">
            <a:noFill/>
          </a:ln>
        </p:spPr>
      </p:pic>
      <p:sp>
        <p:nvSpPr>
          <p:cNvPr id="731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33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34" name="PlaceHolder 14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higher connected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35" name="PlaceHolder 15"/>
          <p:cNvSpPr txBox="1"/>
          <p:nvPr/>
        </p:nvSpPr>
        <p:spPr>
          <a:xfrm>
            <a:off x="1260000" y="2464560"/>
            <a:ext cx="3960000" cy="419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hsa-miR-200c-3p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hsa-miR-29b-3p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hsa-miR-17-5p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36" name=""/>
          <p:cNvSpPr txBox="1"/>
          <p:nvPr/>
        </p:nvSpPr>
        <p:spPr>
          <a:xfrm>
            <a:off x="48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EEF1A2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CDKN2A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7" name=""/>
          <p:cNvSpPr txBox="1"/>
          <p:nvPr/>
        </p:nvSpPr>
        <p:spPr>
          <a:xfrm>
            <a:off x="75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CDK6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SP1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LRRK2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CCND1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PTEN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8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Middle Age 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40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41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742" name="" descr=""/>
          <p:cNvPicPr/>
          <p:nvPr/>
        </p:nvPicPr>
        <p:blipFill>
          <a:blip r:embed="rId2"/>
          <a:stretch/>
        </p:blipFill>
        <p:spPr>
          <a:xfrm>
            <a:off x="1080360" y="1980000"/>
            <a:ext cx="3959640" cy="4264200"/>
          </a:xfrm>
          <a:prstGeom prst="rect">
            <a:avLst/>
          </a:prstGeom>
          <a:ln w="0">
            <a:noFill/>
          </a:ln>
        </p:spPr>
      </p:pic>
      <p:sp>
        <p:nvSpPr>
          <p:cNvPr id="743" name="Simple 3"/>
          <p:cNvSpPr txBox="1"/>
          <p:nvPr/>
        </p:nvSpPr>
        <p:spPr>
          <a:xfrm>
            <a:off x="5643720" y="3776040"/>
            <a:ext cx="1808280" cy="90396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54880e"/>
                </a:solidFill>
                <a:latin typeface="Noto Sans"/>
                <a:ea typeface="MS Gothic"/>
              </a:rPr>
              <a:t>VS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54880e"/>
              </a:solidFill>
              <a:latin typeface="Noto Sans"/>
              <a:ea typeface="MS Gothic"/>
            </a:endParaRPr>
          </a:p>
        </p:txBody>
      </p:sp>
      <p:sp>
        <p:nvSpPr>
          <p:cNvPr id="744" name=""/>
          <p:cNvSpPr/>
          <p:nvPr/>
        </p:nvSpPr>
        <p:spPr>
          <a:xfrm>
            <a:off x="360" y="234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pic>
        <p:nvPicPr>
          <p:cNvPr id="745" name="" descr=""/>
          <p:cNvPicPr/>
          <p:nvPr/>
        </p:nvPicPr>
        <p:blipFill>
          <a:blip r:embed="rId3"/>
          <a:srcRect l="14346" t="0" r="13457" b="0"/>
          <a:stretch/>
        </p:blipFill>
        <p:spPr>
          <a:xfrm>
            <a:off x="7704360" y="1908000"/>
            <a:ext cx="4247640" cy="432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Middle age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747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5120" cy="1531080"/>
          </a:xfrm>
          <a:prstGeom prst="rect">
            <a:avLst/>
          </a:prstGeom>
          <a:ln w="0">
            <a:noFill/>
          </a:ln>
        </p:spPr>
      </p:pic>
      <p:sp>
        <p:nvSpPr>
          <p:cNvPr id="748" name=""/>
          <p:cNvSpPr txBox="1"/>
          <p:nvPr/>
        </p:nvSpPr>
        <p:spPr>
          <a:xfrm>
            <a:off x="1345320" y="1947240"/>
            <a:ext cx="1465560" cy="58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49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880" cy="1245960"/>
          </a:xfrm>
          <a:prstGeom prst="rect">
            <a:avLst/>
          </a:prstGeom>
          <a:ln w="0">
            <a:noFill/>
          </a:ln>
        </p:spPr>
      </p:pic>
      <p:sp>
        <p:nvSpPr>
          <p:cNvPr id="750" name=""/>
          <p:cNvSpPr txBox="1"/>
          <p:nvPr/>
        </p:nvSpPr>
        <p:spPr>
          <a:xfrm>
            <a:off x="3983400" y="1947240"/>
            <a:ext cx="131904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51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960" cy="1413000"/>
          </a:xfrm>
          <a:prstGeom prst="rect">
            <a:avLst/>
          </a:prstGeom>
          <a:ln w="0">
            <a:noFill/>
          </a:ln>
        </p:spPr>
      </p:pic>
      <p:sp>
        <p:nvSpPr>
          <p:cNvPr id="752" name=""/>
          <p:cNvSpPr txBox="1"/>
          <p:nvPr/>
        </p:nvSpPr>
        <p:spPr>
          <a:xfrm>
            <a:off x="6328440" y="1620000"/>
            <a:ext cx="2491560" cy="102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16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14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53" name=""/>
          <p:cNvSpPr/>
          <p:nvPr/>
        </p:nvSpPr>
        <p:spPr>
          <a:xfrm>
            <a:off x="3150720" y="3690000"/>
            <a:ext cx="43992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"/>
          <p:cNvSpPr/>
          <p:nvPr/>
        </p:nvSpPr>
        <p:spPr>
          <a:xfrm>
            <a:off x="582192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56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57" name=""/>
          <p:cNvSpPr/>
          <p:nvPr/>
        </p:nvSpPr>
        <p:spPr>
          <a:xfrm>
            <a:off x="849276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58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800" cy="1144800"/>
          </a:xfrm>
          <a:prstGeom prst="rect">
            <a:avLst/>
          </a:prstGeom>
          <a:ln w="0">
            <a:noFill/>
          </a:ln>
        </p:spPr>
      </p:pic>
      <p:sp>
        <p:nvSpPr>
          <p:cNvPr id="759" name=""/>
          <p:cNvSpPr txBox="1"/>
          <p:nvPr/>
        </p:nvSpPr>
        <p:spPr>
          <a:xfrm>
            <a:off x="8668440" y="1620360"/>
            <a:ext cx="249156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3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18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17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60" name=""/>
          <p:cNvSpPr/>
          <p:nvPr/>
        </p:nvSpPr>
        <p:spPr>
          <a:xfrm>
            <a:off x="360" y="234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" descr=""/>
          <p:cNvPicPr/>
          <p:nvPr/>
        </p:nvPicPr>
        <p:blipFill>
          <a:blip r:embed="rId1"/>
          <a:srcRect l="25523" t="12616" r="41856" b="5956"/>
          <a:stretch/>
        </p:blipFill>
        <p:spPr>
          <a:xfrm>
            <a:off x="2700000" y="1440000"/>
            <a:ext cx="4499640" cy="5343480"/>
          </a:xfrm>
          <a:prstGeom prst="rect">
            <a:avLst/>
          </a:prstGeom>
          <a:ln w="0">
            <a:noFill/>
          </a:ln>
        </p:spPr>
      </p:pic>
      <p:sp>
        <p:nvSpPr>
          <p:cNvPr id="762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63" name="" descr=""/>
          <p:cNvPicPr/>
          <p:nvPr/>
        </p:nvPicPr>
        <p:blipFill>
          <a:blip r:embed="rId2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64" name="PlaceHolder 16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higher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connecte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65" name="PlaceHolder 17"/>
          <p:cNvSpPr txBox="1"/>
          <p:nvPr/>
        </p:nvSpPr>
        <p:spPr>
          <a:xfrm>
            <a:off x="7920000" y="1620000"/>
            <a:ext cx="396000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14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17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766" name="Simple 1"/>
          <p:cNvSpPr txBox="1"/>
          <p:nvPr/>
        </p:nvSpPr>
        <p:spPr>
          <a:xfrm rot="19346400">
            <a:off x="3427200" y="2968560"/>
            <a:ext cx="4320000" cy="1443960"/>
          </a:xfrm>
          <a:prstGeom prst="rect">
            <a:avLst/>
          </a:prstGeom>
        </p:spPr>
        <p:txBody>
          <a:bodyPr wrap="none" lIns="94680" rIns="94680" tIns="51480" bIns="5148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880e4f"/>
                </a:solidFill>
                <a:latin typeface="Noto Sans"/>
                <a:ea typeface="MS Gothic"/>
              </a:rPr>
              <a:t>FAIL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880e4f"/>
              </a:solidFill>
              <a:latin typeface="Noto Sans"/>
              <a:ea typeface="MS Gothic"/>
            </a:endParaRPr>
          </a:p>
        </p:txBody>
      </p:sp>
      <p:sp>
        <p:nvSpPr>
          <p:cNvPr id="767" name=""/>
          <p:cNvSpPr/>
          <p:nvPr/>
        </p:nvSpPr>
        <p:spPr>
          <a:xfrm>
            <a:off x="360" y="234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768" name=""/>
          <p:cNvSpPr txBox="1"/>
          <p:nvPr/>
        </p:nvSpPr>
        <p:spPr>
          <a:xfrm>
            <a:off x="8272440" y="4320000"/>
            <a:ext cx="3247560" cy="18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29a-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29b-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29c-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3p</a:t>
            </a:r>
            <a:endParaRPr b="0" lang="en-IE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" dur="25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25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5" dur="25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Age vs Old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70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1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72" name="Simple 4"/>
          <p:cNvSpPr txBox="1"/>
          <p:nvPr/>
        </p:nvSpPr>
        <p:spPr>
          <a:xfrm>
            <a:off x="5931720" y="3776040"/>
            <a:ext cx="1808280" cy="90396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0e884e"/>
                </a:solidFill>
                <a:latin typeface="Noto Sans"/>
                <a:ea typeface="MS Gothic"/>
              </a:rPr>
              <a:t>VS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0e884e"/>
              </a:solidFill>
              <a:latin typeface="Noto Sans"/>
              <a:ea typeface="MS Gothic"/>
            </a:endParaRPr>
          </a:p>
        </p:txBody>
      </p:sp>
      <p:sp>
        <p:nvSpPr>
          <p:cNvPr id="773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774" name="" descr=""/>
          <p:cNvPicPr/>
          <p:nvPr/>
        </p:nvPicPr>
        <p:blipFill>
          <a:blip r:embed="rId2"/>
          <a:srcRect l="14346" t="0" r="13457" b="0"/>
          <a:stretch/>
        </p:blipFill>
        <p:spPr>
          <a:xfrm>
            <a:off x="1080000" y="1980000"/>
            <a:ext cx="4247640" cy="4327560"/>
          </a:xfrm>
          <a:prstGeom prst="rect">
            <a:avLst/>
          </a:prstGeom>
          <a:ln w="0">
            <a:noFill/>
          </a:ln>
        </p:spPr>
      </p:pic>
      <p:pic>
        <p:nvPicPr>
          <p:cNvPr id="775" name="" descr=""/>
          <p:cNvPicPr/>
          <p:nvPr/>
        </p:nvPicPr>
        <p:blipFill>
          <a:blip r:embed="rId3"/>
          <a:stretch/>
        </p:blipFill>
        <p:spPr>
          <a:xfrm>
            <a:off x="7993080" y="1874880"/>
            <a:ext cx="3895920" cy="412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777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5120" cy="1531080"/>
          </a:xfrm>
          <a:prstGeom prst="rect">
            <a:avLst/>
          </a:prstGeom>
          <a:ln w="0">
            <a:noFill/>
          </a:ln>
        </p:spPr>
      </p:pic>
      <p:sp>
        <p:nvSpPr>
          <p:cNvPr id="778" name=""/>
          <p:cNvSpPr txBox="1"/>
          <p:nvPr/>
        </p:nvSpPr>
        <p:spPr>
          <a:xfrm>
            <a:off x="1345320" y="1947240"/>
            <a:ext cx="1465560" cy="58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20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79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880" cy="1245960"/>
          </a:xfrm>
          <a:prstGeom prst="rect">
            <a:avLst/>
          </a:prstGeom>
          <a:ln w="0">
            <a:noFill/>
          </a:ln>
        </p:spPr>
      </p:pic>
      <p:sp>
        <p:nvSpPr>
          <p:cNvPr id="780" name=""/>
          <p:cNvSpPr txBox="1"/>
          <p:nvPr/>
        </p:nvSpPr>
        <p:spPr>
          <a:xfrm>
            <a:off x="3983400" y="1947240"/>
            <a:ext cx="131904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81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960" cy="1413000"/>
          </a:xfrm>
          <a:prstGeom prst="rect">
            <a:avLst/>
          </a:prstGeom>
          <a:ln w="0">
            <a:noFill/>
          </a:ln>
        </p:spPr>
      </p:pic>
      <p:sp>
        <p:nvSpPr>
          <p:cNvPr id="782" name=""/>
          <p:cNvSpPr txBox="1"/>
          <p:nvPr/>
        </p:nvSpPr>
        <p:spPr>
          <a:xfrm>
            <a:off x="6328440" y="1620000"/>
            <a:ext cx="2491560" cy="102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7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446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1292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83" name=""/>
          <p:cNvSpPr/>
          <p:nvPr/>
        </p:nvSpPr>
        <p:spPr>
          <a:xfrm>
            <a:off x="3150720" y="3690000"/>
            <a:ext cx="43992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"/>
          <p:cNvSpPr/>
          <p:nvPr/>
        </p:nvSpPr>
        <p:spPr>
          <a:xfrm>
            <a:off x="582192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86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87" name=""/>
          <p:cNvSpPr/>
          <p:nvPr/>
        </p:nvSpPr>
        <p:spPr>
          <a:xfrm>
            <a:off x="849276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88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800" cy="1144800"/>
          </a:xfrm>
          <a:prstGeom prst="rect">
            <a:avLst/>
          </a:prstGeom>
          <a:ln w="0">
            <a:noFill/>
          </a:ln>
        </p:spPr>
      </p:pic>
      <p:sp>
        <p:nvSpPr>
          <p:cNvPr id="789" name=""/>
          <p:cNvSpPr txBox="1"/>
          <p:nvPr/>
        </p:nvSpPr>
        <p:spPr>
          <a:xfrm>
            <a:off x="8668440" y="1620360"/>
            <a:ext cx="249156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5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151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163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90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2920" cy="75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4400" spc="-1" strike="noStrike">
                <a:solidFill>
                  <a:srgbClr val="4d1282"/>
                </a:solidFill>
                <a:latin typeface="Arial"/>
                <a:ea typeface="DejaVu Sans"/>
              </a:rPr>
              <a:t>Summary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778680" y="2235600"/>
            <a:ext cx="9142920" cy="35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92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93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794" name="" descr=""/>
          <p:cNvPicPr/>
          <p:nvPr/>
        </p:nvPicPr>
        <p:blipFill>
          <a:blip r:embed="rId2"/>
          <a:srcRect l="11604" t="0" r="35244" b="0"/>
          <a:stretch/>
        </p:blipFill>
        <p:spPr>
          <a:xfrm rot="16174800">
            <a:off x="3089880" y="210240"/>
            <a:ext cx="6479640" cy="6372720"/>
          </a:xfrm>
          <a:prstGeom prst="rect">
            <a:avLst/>
          </a:prstGeom>
          <a:ln w="0">
            <a:noFill/>
          </a:ln>
        </p:spPr>
      </p:pic>
      <p:sp>
        <p:nvSpPr>
          <p:cNvPr id="795" name=""/>
          <p:cNvSpPr txBox="1"/>
          <p:nvPr/>
        </p:nvSpPr>
        <p:spPr>
          <a:xfrm>
            <a:off x="9360000" y="540000"/>
            <a:ext cx="2160000" cy="225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hsa-miR-124-3p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hsa-miR-137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hsa-miR-145-5p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hsa-miR-221-3p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hsa-miR-22-3p</a:t>
            </a:r>
            <a:endParaRPr b="0" lang="en-IE" sz="18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97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98" name="PlaceHolder 23"/>
          <p:cNvSpPr txBox="1"/>
          <p:nvPr/>
        </p:nvSpPr>
        <p:spPr>
          <a:xfrm>
            <a:off x="83844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age vs Old Down-regulated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99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800" name="" descr=""/>
          <p:cNvPicPr/>
          <p:nvPr/>
        </p:nvPicPr>
        <p:blipFill>
          <a:blip r:embed="rId2"/>
          <a:stretch/>
        </p:blipFill>
        <p:spPr>
          <a:xfrm>
            <a:off x="3600000" y="1980000"/>
            <a:ext cx="4248720" cy="436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02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803" name="PlaceHolder 24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804" name="PlaceHolder 25"/>
          <p:cNvSpPr txBox="1"/>
          <p:nvPr/>
        </p:nvSpPr>
        <p:spPr>
          <a:xfrm>
            <a:off x="7920000" y="1620000"/>
            <a:ext cx="3960000" cy="20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19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35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805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806" name="" descr=""/>
          <p:cNvPicPr/>
          <p:nvPr/>
        </p:nvPicPr>
        <p:blipFill>
          <a:blip r:embed="rId2"/>
          <a:srcRect l="9214" t="0" r="31663" b="0"/>
          <a:stretch/>
        </p:blipFill>
        <p:spPr>
          <a:xfrm>
            <a:off x="1080360" y="1800000"/>
            <a:ext cx="5219640" cy="5009760"/>
          </a:xfrm>
          <a:prstGeom prst="rect">
            <a:avLst/>
          </a:prstGeom>
          <a:ln w="0">
            <a:noFill/>
          </a:ln>
        </p:spPr>
      </p:pic>
      <p:pic>
        <p:nvPicPr>
          <p:cNvPr id="807" name="" descr=""/>
          <p:cNvPicPr/>
          <p:nvPr/>
        </p:nvPicPr>
        <p:blipFill>
          <a:blip r:embed="rId3"/>
          <a:stretch/>
        </p:blipFill>
        <p:spPr>
          <a:xfrm>
            <a:off x="8351280" y="3614760"/>
            <a:ext cx="2988720" cy="306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09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810" name="PlaceHolder 26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811" name="PlaceHolder 27"/>
          <p:cNvSpPr txBox="1"/>
          <p:nvPr/>
        </p:nvSpPr>
        <p:spPr>
          <a:xfrm>
            <a:off x="1260000" y="2464560"/>
            <a:ext cx="3960000" cy="419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hsa-miR-519a-3p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hsa-miR-200b-3p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hsa-miR-10b-5p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hsa-miR-95-3p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hsa-miR-124-3p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hsa-miR-17-5p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800" spc="-1" strike="noStrike">
              <a:latin typeface="Arial"/>
            </a:endParaRPr>
          </a:p>
        </p:txBody>
      </p:sp>
      <p:sp>
        <p:nvSpPr>
          <p:cNvPr id="812" name=""/>
          <p:cNvSpPr txBox="1"/>
          <p:nvPr/>
        </p:nvSpPr>
        <p:spPr>
          <a:xfrm>
            <a:off x="4878000" y="2375640"/>
            <a:ext cx="3042000" cy="35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hsa-miR-106a-5p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hsa-miR-22-3p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hsa-miR-663a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hsa-miR-519d-3p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hsa-miR-93-5p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hsa-miR-20a-5p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813" name=""/>
          <p:cNvSpPr txBox="1"/>
          <p:nvPr/>
        </p:nvSpPr>
        <p:spPr>
          <a:xfrm>
            <a:off x="84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CDKN1A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CDKN2A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EEF1A2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IK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KAT2B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RNF20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ROCK2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ST13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14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16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817" name="PlaceHolder 28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higher connected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818" name="PlaceHolder 29"/>
          <p:cNvSpPr txBox="1"/>
          <p:nvPr/>
        </p:nvSpPr>
        <p:spPr>
          <a:xfrm>
            <a:off x="7920000" y="1620000"/>
            <a:ext cx="396000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5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4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15 edges</a:t>
            </a:r>
            <a:endParaRPr b="0" lang="en-IE" sz="2800" spc="-1" strike="noStrike">
              <a:latin typeface="Arial"/>
            </a:endParaRPr>
          </a:p>
        </p:txBody>
      </p:sp>
      <p:pic>
        <p:nvPicPr>
          <p:cNvPr id="819" name="" descr=""/>
          <p:cNvPicPr/>
          <p:nvPr/>
        </p:nvPicPr>
        <p:blipFill>
          <a:blip r:embed="rId2"/>
          <a:srcRect l="16064" t="1203" r="30929" b="0"/>
          <a:stretch/>
        </p:blipFill>
        <p:spPr>
          <a:xfrm>
            <a:off x="1440360" y="1800000"/>
            <a:ext cx="5579640" cy="4936320"/>
          </a:xfrm>
          <a:prstGeom prst="rect">
            <a:avLst/>
          </a:prstGeom>
          <a:ln w="0">
            <a:noFill/>
          </a:ln>
        </p:spPr>
      </p:pic>
      <p:pic>
        <p:nvPicPr>
          <p:cNvPr id="820" name="" descr=""/>
          <p:cNvPicPr/>
          <p:nvPr/>
        </p:nvPicPr>
        <p:blipFill>
          <a:blip r:embed="rId3"/>
          <a:stretch/>
        </p:blipFill>
        <p:spPr>
          <a:xfrm>
            <a:off x="8442000" y="3600000"/>
            <a:ext cx="3258000" cy="3258000"/>
          </a:xfrm>
          <a:prstGeom prst="rect">
            <a:avLst/>
          </a:prstGeom>
          <a:ln w="0">
            <a:noFill/>
          </a:ln>
        </p:spPr>
      </p:pic>
      <p:sp>
        <p:nvSpPr>
          <p:cNvPr id="821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23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824" name="PlaceHolder 30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higher connected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825" name="PlaceHolder 31"/>
          <p:cNvSpPr txBox="1"/>
          <p:nvPr/>
        </p:nvSpPr>
        <p:spPr>
          <a:xfrm>
            <a:off x="1260000" y="2464560"/>
            <a:ext cx="3960000" cy="419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hsa-miR-200c-3p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hsa-miR-29b-3p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hsa-miR-17-5p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826" name=""/>
          <p:cNvSpPr txBox="1"/>
          <p:nvPr/>
        </p:nvSpPr>
        <p:spPr>
          <a:xfrm>
            <a:off x="48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EEF1A2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CDKN2A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7" name=""/>
          <p:cNvSpPr txBox="1"/>
          <p:nvPr/>
        </p:nvSpPr>
        <p:spPr>
          <a:xfrm>
            <a:off x="75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CDK6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SP1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LRRK2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CCND1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PTEN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8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778680" y="2831760"/>
            <a:ext cx="7688520" cy="59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3200" spc="-1" strike="noStrike">
                <a:solidFill>
                  <a:srgbClr val="002060"/>
                </a:solidFill>
                <a:latin typeface="Arial"/>
                <a:ea typeface="DejaVu Sans"/>
              </a:rPr>
              <a:t>Acknowledgements</a:t>
            </a:r>
            <a:endParaRPr b="0" lang="en-IE" sz="3200" spc="-1" strike="noStrike">
              <a:latin typeface="Arial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/>
          </p:nvPr>
        </p:nvSpPr>
        <p:spPr>
          <a:xfrm>
            <a:off x="778680" y="3597120"/>
            <a:ext cx="7688520" cy="152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This presentation has emanated from research conducted with the financial support of Science Foundation Ireland under Grant number [18/CRT/6214 ]</a:t>
            </a:r>
            <a:endParaRPr b="0" lang="en-I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Picture Placeholder 2" descr=""/>
          <p:cNvPicPr/>
          <p:nvPr/>
        </p:nvPicPr>
        <p:blipFill>
          <a:blip r:embed="rId1"/>
          <a:srcRect l="-245261" t="-323229" r="-245261" b="-323229"/>
          <a:stretch/>
        </p:blipFill>
        <p:spPr>
          <a:xfrm>
            <a:off x="5183280" y="814320"/>
            <a:ext cx="5003280" cy="5045760"/>
          </a:xfrm>
          <a:prstGeom prst="rect">
            <a:avLst/>
          </a:prstGeom>
          <a:ln w="0">
            <a:noFill/>
          </a:ln>
        </p:spPr>
      </p:pic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778680" y="814320"/>
            <a:ext cx="4090680" cy="95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33" name="PlaceHolder 2"/>
          <p:cNvSpPr>
            <a:spLocks noGrp="1"/>
          </p:cNvSpPr>
          <p:nvPr>
            <p:ph type="subTitle"/>
          </p:nvPr>
        </p:nvSpPr>
        <p:spPr>
          <a:xfrm>
            <a:off x="778680" y="1884600"/>
            <a:ext cx="4090680" cy="48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834" name="PlaceHolder 3"/>
          <p:cNvSpPr>
            <a:spLocks noGrp="1"/>
          </p:cNvSpPr>
          <p:nvPr>
            <p:ph/>
          </p:nvPr>
        </p:nvSpPr>
        <p:spPr>
          <a:xfrm>
            <a:off x="778680" y="2460960"/>
            <a:ext cx="4090680" cy="3398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Read and get familiarize with:</a:t>
            </a:r>
            <a:endParaRPr b="0" lang="en-IE" sz="2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TargetScan</a:t>
            </a:r>
            <a:endParaRPr b="0" lang="en-IE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miRNet</a:t>
            </a:r>
            <a:endParaRPr b="0" lang="en-IE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Enrichr</a:t>
            </a:r>
            <a:endParaRPr b="0" lang="en-IE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Cytoscape</a:t>
            </a:r>
            <a:endParaRPr b="0" lang="en-IE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PathVisio</a:t>
            </a:r>
            <a:endParaRPr b="0" lang="en-IE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Ingenuity Pathway Analysis</a:t>
            </a:r>
            <a:endParaRPr b="0" lang="en-IE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Complex Pathway Simulator</a:t>
            </a:r>
            <a:endParaRPr b="0" lang="en-IE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GENE Expression Omnibus</a:t>
            </a:r>
            <a:endParaRPr b="0" lang="en-IE" sz="24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Xpress</a:t>
            </a:r>
            <a:endParaRPr b="0" lang="en-IE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IE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I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1600" cy="211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Thank You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Picture 481" descr=""/>
          <p:cNvPicPr/>
          <p:nvPr/>
        </p:nvPicPr>
        <p:blipFill>
          <a:blip r:embed="rId1"/>
          <a:stretch/>
        </p:blipFill>
        <p:spPr>
          <a:xfrm>
            <a:off x="2700000" y="969480"/>
            <a:ext cx="6838200" cy="478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/>
          </p:nvPr>
        </p:nvSpPr>
        <p:spPr>
          <a:xfrm>
            <a:off x="778680" y="2235600"/>
            <a:ext cx="9142920" cy="359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 type="title"/>
          </p:nvPr>
        </p:nvSpPr>
        <p:spPr>
          <a:xfrm>
            <a:off x="778680" y="814320"/>
            <a:ext cx="9142920" cy="75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4d1282"/>
                </a:solidFill>
                <a:latin typeface="Arial"/>
                <a:ea typeface="DejaVu Sans"/>
              </a:rPr>
              <a:t>Why miRNAS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 type="subTitle"/>
          </p:nvPr>
        </p:nvSpPr>
        <p:spPr>
          <a:xfrm>
            <a:off x="778680" y="1659240"/>
            <a:ext cx="9142920" cy="48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pic>
        <p:nvPicPr>
          <p:cNvPr id="841" name="Picture 2" descr="DNA damage—how and why we age? | eLife"/>
          <p:cNvPicPr/>
          <p:nvPr/>
        </p:nvPicPr>
        <p:blipFill>
          <a:blip r:embed="rId1"/>
          <a:stretch/>
        </p:blipFill>
        <p:spPr>
          <a:xfrm>
            <a:off x="1878840" y="1409760"/>
            <a:ext cx="6942600" cy="466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Picture 3" descr=""/>
          <p:cNvPicPr/>
          <p:nvPr/>
        </p:nvPicPr>
        <p:blipFill>
          <a:blip r:embed="rId1"/>
          <a:srcRect l="0" t="0" r="0" b="790"/>
          <a:stretch/>
        </p:blipFill>
        <p:spPr>
          <a:xfrm>
            <a:off x="2347920" y="1148760"/>
            <a:ext cx="7495200" cy="5375880"/>
          </a:xfrm>
          <a:prstGeom prst="rect">
            <a:avLst/>
          </a:prstGeom>
          <a:ln w="0">
            <a:noFill/>
          </a:ln>
        </p:spPr>
      </p:pic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miRNA duplex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/>
          <p:nvPr/>
        </p:nvSpPr>
        <p:spPr>
          <a:xfrm>
            <a:off x="60912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Key points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17" name="Picture 483" descr=""/>
          <p:cNvPicPr/>
          <p:nvPr/>
        </p:nvPicPr>
        <p:blipFill>
          <a:blip r:embed="rId1"/>
          <a:srcRect l="26038" t="0" r="0" b="0"/>
          <a:stretch/>
        </p:blipFill>
        <p:spPr>
          <a:xfrm>
            <a:off x="2087640" y="1344600"/>
            <a:ext cx="7753320" cy="513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3"/>
          <p:cNvSpPr/>
          <p:nvPr/>
        </p:nvSpPr>
        <p:spPr>
          <a:xfrm>
            <a:off x="60912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Expre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ssion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durin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 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3780000" y="2154240"/>
            <a:ext cx="4413600" cy="3245760"/>
          </a:xfrm>
          <a:prstGeom prst="rect">
            <a:avLst/>
          </a:prstGeom>
          <a:ln w="0">
            <a:noFill/>
          </a:ln>
        </p:spPr>
      </p:pic>
      <p:pic>
        <p:nvPicPr>
          <p:cNvPr id="520" name="" descr=""/>
          <p:cNvPicPr/>
          <p:nvPr/>
        </p:nvPicPr>
        <p:blipFill>
          <a:blip r:embed="rId2"/>
          <a:stretch/>
        </p:blipFill>
        <p:spPr>
          <a:xfrm>
            <a:off x="180000" y="2679840"/>
            <a:ext cx="2780280" cy="2540160"/>
          </a:xfrm>
          <a:prstGeom prst="rect">
            <a:avLst/>
          </a:prstGeom>
          <a:ln w="0">
            <a:noFill/>
          </a:ln>
        </p:spPr>
      </p:pic>
      <p:pic>
        <p:nvPicPr>
          <p:cNvPr id="521" name="" descr=""/>
          <p:cNvPicPr/>
          <p:nvPr/>
        </p:nvPicPr>
        <p:blipFill>
          <a:blip r:embed="rId3"/>
          <a:stretch/>
        </p:blipFill>
        <p:spPr>
          <a:xfrm>
            <a:off x="9000000" y="2340000"/>
            <a:ext cx="2815920" cy="2983680"/>
          </a:xfrm>
          <a:prstGeom prst="rect">
            <a:avLst/>
          </a:prstGeom>
          <a:ln w="0">
            <a:noFill/>
          </a:ln>
        </p:spPr>
      </p:pic>
      <p:sp>
        <p:nvSpPr>
          <p:cNvPr id="522" name=""/>
          <p:cNvSpPr txBox="1"/>
          <p:nvPr/>
        </p:nvSpPr>
        <p:spPr>
          <a:xfrm>
            <a:off x="540000" y="1417320"/>
            <a:ext cx="216000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Young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4680000" y="1260000"/>
            <a:ext cx="306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Middle age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4" name=""/>
          <p:cNvSpPr txBox="1"/>
          <p:nvPr/>
        </p:nvSpPr>
        <p:spPr>
          <a:xfrm>
            <a:off x="9720000" y="1264680"/>
            <a:ext cx="108000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Old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5" name=""/>
          <p:cNvSpPr txBox="1"/>
          <p:nvPr/>
        </p:nvSpPr>
        <p:spPr>
          <a:xfrm>
            <a:off x="2520000" y="5224320"/>
            <a:ext cx="174600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&lt;35&gt;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6" name=""/>
          <p:cNvSpPr txBox="1"/>
          <p:nvPr/>
        </p:nvSpPr>
        <p:spPr>
          <a:xfrm>
            <a:off x="8100000" y="5220000"/>
            <a:ext cx="174600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&lt;65&gt;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7" name=""/>
          <p:cNvSpPr txBox="1"/>
          <p:nvPr/>
        </p:nvSpPr>
        <p:spPr>
          <a:xfrm>
            <a:off x="885960" y="5674320"/>
            <a:ext cx="55404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4400" spc="-1" strike="noStrike">
                <a:solidFill>
                  <a:srgbClr val="ffff00"/>
                </a:solidFill>
                <a:latin typeface="Arial"/>
                <a:ea typeface="DejaVu Sans"/>
              </a:rPr>
              <a:t>Y</a:t>
            </a:r>
            <a:endParaRPr b="1" lang="en-IE" sz="4400" spc="-1" strike="noStrike">
              <a:solidFill>
                <a:srgbClr val="ffff00"/>
              </a:solidFill>
              <a:latin typeface="Arial"/>
            </a:endParaRPr>
          </a:p>
        </p:txBody>
      </p:sp>
      <p:sp>
        <p:nvSpPr>
          <p:cNvPr id="528" name=""/>
          <p:cNvSpPr txBox="1"/>
          <p:nvPr/>
        </p:nvSpPr>
        <p:spPr>
          <a:xfrm>
            <a:off x="5565960" y="5672160"/>
            <a:ext cx="127404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4400" spc="-1" strike="noStrike">
                <a:solidFill>
                  <a:srgbClr val="388e3c"/>
                </a:solidFill>
                <a:latin typeface="Arial"/>
                <a:ea typeface="DejaVu Sans"/>
              </a:rPr>
              <a:t>MA</a:t>
            </a:r>
            <a:endParaRPr b="1" lang="en-IE" sz="4400" spc="-1" strike="noStrike">
              <a:solidFill>
                <a:srgbClr val="388e3c"/>
              </a:solidFill>
              <a:latin typeface="Arial"/>
            </a:endParaRPr>
          </a:p>
        </p:txBody>
      </p:sp>
      <p:sp>
        <p:nvSpPr>
          <p:cNvPr id="529" name=""/>
          <p:cNvSpPr txBox="1"/>
          <p:nvPr/>
        </p:nvSpPr>
        <p:spPr>
          <a:xfrm>
            <a:off x="10425960" y="5674320"/>
            <a:ext cx="55404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4400" spc="-1" strike="noStrike">
                <a:solidFill>
                  <a:srgbClr val="3f51b5"/>
                </a:solidFill>
                <a:latin typeface="Arial"/>
                <a:ea typeface="DejaVu Sans"/>
              </a:rPr>
              <a:t>O</a:t>
            </a:r>
            <a:endParaRPr b="1" lang="en-IE" sz="4400" spc="-1" strike="noStrike">
              <a:solidFill>
                <a:srgbClr val="3f51b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 8"/>
          <p:cNvSpPr/>
          <p:nvPr/>
        </p:nvSpPr>
        <p:spPr>
          <a:xfrm>
            <a:off x="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640080" y="325440"/>
            <a:ext cx="8947080" cy="1956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600" spc="-1" strike="noStrike">
                <a:solidFill>
                  <a:srgbClr val="000000"/>
                </a:solidFill>
                <a:latin typeface="Arial"/>
                <a:ea typeface="DejaVu Sans"/>
              </a:rPr>
              <a:t>Gene expression during aging</a:t>
            </a:r>
            <a:endParaRPr b="0" lang="en-IE" sz="4600" spc="-1" strike="noStrike">
              <a:latin typeface="Arial"/>
            </a:endParaRPr>
          </a:p>
        </p:txBody>
      </p:sp>
      <p:sp>
        <p:nvSpPr>
          <p:cNvPr id="532" name="sketchy line"/>
          <p:cNvSpPr/>
          <p:nvPr/>
        </p:nvSpPr>
        <p:spPr>
          <a:xfrm>
            <a:off x="640080" y="2586960"/>
            <a:ext cx="3474000" cy="17640"/>
          </a:xfrm>
          <a:custGeom>
            <a:avLst/>
            <a:gdLst/>
            <a:ahLst/>
            <a:rect l="l" t="t" r="r" b="b"/>
            <a:pathLst>
              <a:path fill="none" w="3474720" h="18288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stroke="0" w="3474720" h="18288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w="44450">
            <a:solidFill>
              <a:srgbClr val="ed7d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PlaceHolder 2"/>
          <p:cNvSpPr>
            <a:spLocks noGrp="1"/>
          </p:cNvSpPr>
          <p:nvPr>
            <p:ph/>
          </p:nvPr>
        </p:nvSpPr>
        <p:spPr>
          <a:xfrm>
            <a:off x="640080" y="2872800"/>
            <a:ext cx="4242960" cy="331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-apple-system"/>
                <a:ea typeface="DejaVu Sans"/>
              </a:rPr>
              <a:t>Young = (0, 35]</a:t>
            </a:r>
            <a:endParaRPr b="0" lang="en-IE" sz="2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-apple-system"/>
                <a:ea typeface="DejaVu Sans"/>
              </a:rPr>
              <a:t>MA = (35,65)</a:t>
            </a:r>
            <a:endParaRPr b="0" lang="en-IE" sz="2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-apple-system"/>
                <a:ea typeface="DejaVu Sans"/>
              </a:rPr>
              <a:t>Old = [65, inf)</a:t>
            </a:r>
            <a:endParaRPr b="0" lang="en-IE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</a:pPr>
            <a:endParaRPr b="0" lang="en-IE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</a:pPr>
            <a:endParaRPr b="0" lang="en-IE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</TotalTime>
  <Application>LibreOffice/7.3.7.2$Linux_X86_64 LibreOffice_project/30$Build-2</Application>
  <AppVersion>15.0000</AppVersion>
  <Words>642</Words>
  <Paragraphs>169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2022-03-25T15:01:36Z</dcterms:created>
  <dc:creator>Administrator</dc:creator>
  <dc:description/>
  <dc:language>en-IE</dc:language>
  <cp:lastModifiedBy/>
  <dcterms:modified xsi:type="dcterms:W3CDTF">2023-02-23T19:15:01Z</dcterms:modified>
  <cp:revision>32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Widescreen</vt:lpwstr>
  </property>
  <property fmtid="{D5CDD505-2E9C-101B-9397-08002B2CF9AE}" pid="4" name="Slides">
    <vt:i4>40</vt:i4>
  </property>
</Properties>
</file>